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0"/>
  </p:notesMasterIdLst>
  <p:sldIdLst>
    <p:sldId id="258" r:id="rId2"/>
    <p:sldId id="304" r:id="rId3"/>
    <p:sldId id="268" r:id="rId4"/>
    <p:sldId id="261" r:id="rId5"/>
    <p:sldId id="269" r:id="rId6"/>
    <p:sldId id="262" r:id="rId7"/>
    <p:sldId id="263" r:id="rId8"/>
    <p:sldId id="282" r:id="rId9"/>
  </p:sldIdLst>
  <p:sldSz cx="9144000" cy="5143500" type="screen16x9"/>
  <p:notesSz cx="6858000" cy="9144000"/>
  <p:embeddedFontLst>
    <p:embeddedFont>
      <p:font typeface="roboto" panose="020B0604020202020204" pitchFamily="2" charset="0"/>
      <p:regular r:id="rId11"/>
      <p:bold r:id="rId12"/>
      <p:italic r:id="rId13"/>
      <p:boldItalic r:id="rId14"/>
    </p:embeddedFont>
    <p:embeddedFont>
      <p:font typeface="Roboto Medium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A73724-D6E4-47D1-9101-BEAAC9959668}">
  <a:tblStyle styleId="{E6A73724-D6E4-47D1-9101-BEAAC995966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01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g>
</file>

<file path=ppt/media/image29.png>
</file>

<file path=ppt/media/image3.jpeg>
</file>

<file path=ppt/media/image4.jfif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9" name="Google Shape;511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0" name="Google Shape;512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1" name="Google Shape;514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42" name="Google Shape;514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6" name="Google Shape;533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37" name="Google Shape;5337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- Right">
  <p:cSld name="CUSTOM_8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55975" y="2412225"/>
            <a:ext cx="4248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50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 idx="2"/>
          </p:nvPr>
        </p:nvSpPr>
        <p:spPr>
          <a:xfrm>
            <a:off x="463975" y="2826650"/>
            <a:ext cx="4032000" cy="20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A0A0"/>
              </a:buClr>
              <a:buSzPts val="1600"/>
              <a:buFont typeface="Roboto"/>
              <a:buNone/>
              <a:defRPr sz="1600">
                <a:solidFill>
                  <a:srgbClr val="A0A0A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solidFill>
                  <a:srgbClr val="3E606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solidFill>
                  <a:srgbClr val="3E606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solidFill>
                  <a:srgbClr val="3E606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solidFill>
                  <a:srgbClr val="3E606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solidFill>
                  <a:srgbClr val="3E606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solidFill>
                  <a:srgbClr val="3E606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solidFill>
                  <a:srgbClr val="3E606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solidFill>
                  <a:srgbClr val="3E606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 slide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202925" y="466625"/>
            <a:ext cx="673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3000"/>
              <a:buFont typeface="Roboto"/>
              <a:buNone/>
              <a:defRPr sz="30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title" idx="2"/>
          </p:nvPr>
        </p:nvSpPr>
        <p:spPr>
          <a:xfrm>
            <a:off x="1677450" y="2135900"/>
            <a:ext cx="2399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800"/>
              <a:buNone/>
              <a:defRPr sz="18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 idx="3"/>
          </p:nvPr>
        </p:nvSpPr>
        <p:spPr>
          <a:xfrm>
            <a:off x="1266000" y="2632400"/>
            <a:ext cx="32223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600"/>
              <a:buFont typeface="Roboto"/>
              <a:buNone/>
              <a:defRPr sz="16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cxnSp>
        <p:nvCxnSpPr>
          <p:cNvPr id="33" name="Google Shape;33;p7"/>
          <p:cNvCxnSpPr/>
          <p:nvPr/>
        </p:nvCxnSpPr>
        <p:spPr>
          <a:xfrm>
            <a:off x="4567200" y="2261250"/>
            <a:ext cx="9600" cy="20013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34;p7"/>
          <p:cNvSpPr txBox="1">
            <a:spLocks noGrp="1"/>
          </p:cNvSpPr>
          <p:nvPr>
            <p:ph type="title" idx="4"/>
          </p:nvPr>
        </p:nvSpPr>
        <p:spPr>
          <a:xfrm>
            <a:off x="5067200" y="2135900"/>
            <a:ext cx="2399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800"/>
              <a:buNone/>
              <a:defRPr sz="18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 idx="5"/>
          </p:nvPr>
        </p:nvSpPr>
        <p:spPr>
          <a:xfrm>
            <a:off x="4655750" y="2632400"/>
            <a:ext cx="32223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600"/>
              <a:buFont typeface="Roboto"/>
              <a:buNone/>
              <a:defRPr sz="16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 slide">
  <p:cSld name="CUSTOM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795448" y="2135900"/>
            <a:ext cx="23583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800"/>
              <a:buNone/>
              <a:defRPr sz="18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title" idx="2"/>
          </p:nvPr>
        </p:nvSpPr>
        <p:spPr>
          <a:xfrm>
            <a:off x="795300" y="2632400"/>
            <a:ext cx="23583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600"/>
              <a:buFont typeface="Roboto"/>
              <a:buNone/>
              <a:defRPr sz="16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 idx="3"/>
          </p:nvPr>
        </p:nvSpPr>
        <p:spPr>
          <a:xfrm>
            <a:off x="3543711" y="2135900"/>
            <a:ext cx="23583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800"/>
              <a:buNone/>
              <a:defRPr sz="18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 idx="4"/>
          </p:nvPr>
        </p:nvSpPr>
        <p:spPr>
          <a:xfrm>
            <a:off x="3543638" y="2632400"/>
            <a:ext cx="23583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600"/>
              <a:buFont typeface="Roboto"/>
              <a:buNone/>
              <a:defRPr sz="16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 idx="5"/>
          </p:nvPr>
        </p:nvSpPr>
        <p:spPr>
          <a:xfrm>
            <a:off x="6292048" y="2135900"/>
            <a:ext cx="23583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800"/>
              <a:buNone/>
              <a:defRPr sz="18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 idx="6"/>
          </p:nvPr>
        </p:nvSpPr>
        <p:spPr>
          <a:xfrm>
            <a:off x="6291975" y="2632400"/>
            <a:ext cx="23583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600"/>
              <a:buFont typeface="Roboto"/>
              <a:buNone/>
              <a:defRPr sz="16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cxnSp>
        <p:nvCxnSpPr>
          <p:cNvPr id="43" name="Google Shape;43;p8"/>
          <p:cNvCxnSpPr/>
          <p:nvPr/>
        </p:nvCxnSpPr>
        <p:spPr>
          <a:xfrm>
            <a:off x="3363029" y="2443344"/>
            <a:ext cx="0" cy="13911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" name="Google Shape;44;p8"/>
          <p:cNvCxnSpPr/>
          <p:nvPr/>
        </p:nvCxnSpPr>
        <p:spPr>
          <a:xfrm>
            <a:off x="6082548" y="2443344"/>
            <a:ext cx="0" cy="13911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8"/>
          <p:cNvSpPr txBox="1">
            <a:spLocks noGrp="1"/>
          </p:cNvSpPr>
          <p:nvPr>
            <p:ph type="title" idx="7"/>
          </p:nvPr>
        </p:nvSpPr>
        <p:spPr>
          <a:xfrm>
            <a:off x="1202925" y="466625"/>
            <a:ext cx="673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3000"/>
              <a:buFont typeface="Roboto"/>
              <a:buNone/>
              <a:defRPr sz="30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6 columns slide">
  <p:cSld name="CUSTOM_3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795448" y="1843100"/>
            <a:ext cx="23583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400"/>
              <a:buNone/>
              <a:defRPr sz="14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 idx="2"/>
          </p:nvPr>
        </p:nvSpPr>
        <p:spPr>
          <a:xfrm>
            <a:off x="795300" y="2187200"/>
            <a:ext cx="23583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200"/>
              <a:buFont typeface="Roboto"/>
              <a:buNone/>
              <a:defRPr sz="12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 idx="3"/>
          </p:nvPr>
        </p:nvSpPr>
        <p:spPr>
          <a:xfrm>
            <a:off x="3543711" y="1843100"/>
            <a:ext cx="23583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400"/>
              <a:buNone/>
              <a:defRPr sz="14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 idx="4"/>
          </p:nvPr>
        </p:nvSpPr>
        <p:spPr>
          <a:xfrm>
            <a:off x="3543638" y="2187200"/>
            <a:ext cx="23583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200"/>
              <a:buFont typeface="Roboto"/>
              <a:buNone/>
              <a:defRPr sz="12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title" idx="5"/>
          </p:nvPr>
        </p:nvSpPr>
        <p:spPr>
          <a:xfrm>
            <a:off x="6292048" y="1843100"/>
            <a:ext cx="23583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400"/>
              <a:buNone/>
              <a:defRPr sz="14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 idx="6"/>
          </p:nvPr>
        </p:nvSpPr>
        <p:spPr>
          <a:xfrm>
            <a:off x="6291975" y="2187200"/>
            <a:ext cx="23583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200"/>
              <a:buFont typeface="Roboto"/>
              <a:buNone/>
              <a:defRPr sz="12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cxnSp>
        <p:nvCxnSpPr>
          <p:cNvPr id="53" name="Google Shape;53;p9"/>
          <p:cNvCxnSpPr/>
          <p:nvPr/>
        </p:nvCxnSpPr>
        <p:spPr>
          <a:xfrm>
            <a:off x="3363025" y="1735807"/>
            <a:ext cx="0" cy="29736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" name="Google Shape;54;p9"/>
          <p:cNvCxnSpPr/>
          <p:nvPr/>
        </p:nvCxnSpPr>
        <p:spPr>
          <a:xfrm>
            <a:off x="6082550" y="1735807"/>
            <a:ext cx="0" cy="2973600"/>
          </a:xfrm>
          <a:prstGeom prst="straightConnector1">
            <a:avLst/>
          </a:prstGeom>
          <a:noFill/>
          <a:ln w="19050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9"/>
          <p:cNvSpPr txBox="1">
            <a:spLocks noGrp="1"/>
          </p:cNvSpPr>
          <p:nvPr>
            <p:ph type="title" idx="7"/>
          </p:nvPr>
        </p:nvSpPr>
        <p:spPr>
          <a:xfrm>
            <a:off x="795448" y="3425725"/>
            <a:ext cx="23583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400"/>
              <a:buNone/>
              <a:defRPr sz="14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 idx="8"/>
          </p:nvPr>
        </p:nvSpPr>
        <p:spPr>
          <a:xfrm>
            <a:off x="795300" y="3769825"/>
            <a:ext cx="23583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200"/>
              <a:buFont typeface="Roboto"/>
              <a:buNone/>
              <a:defRPr sz="12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title" idx="9"/>
          </p:nvPr>
        </p:nvSpPr>
        <p:spPr>
          <a:xfrm>
            <a:off x="3543711" y="3425725"/>
            <a:ext cx="23583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400"/>
              <a:buNone/>
              <a:defRPr sz="14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 idx="13"/>
          </p:nvPr>
        </p:nvSpPr>
        <p:spPr>
          <a:xfrm>
            <a:off x="3543638" y="3769825"/>
            <a:ext cx="23583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200"/>
              <a:buFont typeface="Roboto"/>
              <a:buNone/>
              <a:defRPr sz="12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title" idx="14"/>
          </p:nvPr>
        </p:nvSpPr>
        <p:spPr>
          <a:xfrm>
            <a:off x="6292048" y="3425725"/>
            <a:ext cx="23583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B7C6"/>
              </a:buClr>
              <a:buSzPts val="1400"/>
              <a:buNone/>
              <a:defRPr sz="1400" b="1">
                <a:solidFill>
                  <a:srgbClr val="A5B7C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title" idx="15"/>
          </p:nvPr>
        </p:nvSpPr>
        <p:spPr>
          <a:xfrm>
            <a:off x="6291975" y="3769825"/>
            <a:ext cx="23583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200"/>
              <a:buFont typeface="Roboto"/>
              <a:buNone/>
              <a:defRPr sz="12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title" idx="16"/>
          </p:nvPr>
        </p:nvSpPr>
        <p:spPr>
          <a:xfrm>
            <a:off x="1202925" y="466625"/>
            <a:ext cx="673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3000"/>
              <a:buFont typeface="Roboto"/>
              <a:buNone/>
              <a:defRPr sz="30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3441"/>
              </a:buClr>
              <a:buSzPts val="2800"/>
              <a:buFont typeface="Roboto"/>
              <a:buNone/>
              <a:defRPr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BIG_NUMBER">
    <p:bg>
      <p:bgPr>
        <a:solidFill>
          <a:srgbClr val="3E606F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 idx="2"/>
          </p:nvPr>
        </p:nvSpPr>
        <p:spPr>
          <a:xfrm>
            <a:off x="867300" y="2978525"/>
            <a:ext cx="74094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"/>
              <a:buNone/>
              <a:def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CUSTOM_1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8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ith text right" type="titleOnly">
  <p:cSld name="TITLE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/>
          <p:nvPr/>
        </p:nvSpPr>
        <p:spPr>
          <a:xfrm>
            <a:off x="4722150" y="1619525"/>
            <a:ext cx="4449000" cy="710700"/>
          </a:xfrm>
          <a:prstGeom prst="rect">
            <a:avLst/>
          </a:prstGeom>
          <a:solidFill>
            <a:srgbClr val="1934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5109900" y="1688525"/>
            <a:ext cx="359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oboto Medium"/>
              <a:buNone/>
              <a:defRPr sz="26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title" idx="2"/>
          </p:nvPr>
        </p:nvSpPr>
        <p:spPr>
          <a:xfrm>
            <a:off x="5109900" y="2569100"/>
            <a:ext cx="2842800" cy="11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400"/>
              <a:buFont typeface="Roboto"/>
              <a:buNone/>
              <a:defRPr sz="14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  <p:cxnSp>
        <p:nvCxnSpPr>
          <p:cNvPr id="136" name="Google Shape;136;p25"/>
          <p:cNvCxnSpPr/>
          <p:nvPr/>
        </p:nvCxnSpPr>
        <p:spPr>
          <a:xfrm>
            <a:off x="7703150" y="4021750"/>
            <a:ext cx="506700" cy="5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95300" y="695225"/>
            <a:ext cx="755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6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85225" y="1668825"/>
            <a:ext cx="6402900" cy="26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238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500"/>
              <a:buFont typeface="Roboto"/>
              <a:buChar char="■"/>
              <a:defRPr sz="15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238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500"/>
              <a:buFont typeface="Roboto"/>
              <a:buChar char="●"/>
              <a:defRPr sz="15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11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300"/>
              <a:buFont typeface="Roboto"/>
              <a:buChar char="●"/>
              <a:defRPr sz="13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11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300"/>
              <a:buFont typeface="Roboto"/>
              <a:buChar char="○"/>
              <a:defRPr sz="13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5" r:id="rId4"/>
    <p:sldLayoutId id="2147483662" r:id="rId5"/>
    <p:sldLayoutId id="2147483664" r:id="rId6"/>
    <p:sldLayoutId id="214748367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jfif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Relationship Id="rId14" Type="http://schemas.openxmlformats.org/officeDocument/2006/relationships/image" Target="../media/image27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>
            <a:spLocks noGrp="1"/>
          </p:cNvSpPr>
          <p:nvPr>
            <p:ph type="title"/>
          </p:nvPr>
        </p:nvSpPr>
        <p:spPr>
          <a:xfrm>
            <a:off x="0" y="809487"/>
            <a:ext cx="5159000" cy="20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0" dirty="0"/>
              <a:t>UniDesk</a:t>
            </a:r>
            <a:endParaRPr sz="10000" dirty="0">
              <a:solidFill>
                <a:srgbClr val="193441"/>
              </a:solidFill>
            </a:endParaRPr>
          </a:p>
        </p:txBody>
      </p:sp>
      <p:pic>
        <p:nvPicPr>
          <p:cNvPr id="175" name="Google Shape;175;p34"/>
          <p:cNvPicPr preferRelativeResize="0"/>
          <p:nvPr/>
        </p:nvPicPr>
        <p:blipFill rotWithShape="1">
          <a:blip r:embed="rId3">
            <a:alphaModFix/>
          </a:blip>
          <a:srcRect l="47471" r="657"/>
          <a:stretch/>
        </p:blipFill>
        <p:spPr>
          <a:xfrm>
            <a:off x="5146903" y="0"/>
            <a:ext cx="39971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4"/>
          <p:cNvSpPr txBox="1">
            <a:spLocks noGrp="1"/>
          </p:cNvSpPr>
          <p:nvPr>
            <p:ph type="title" idx="2"/>
          </p:nvPr>
        </p:nvSpPr>
        <p:spPr>
          <a:xfrm>
            <a:off x="463975" y="2826650"/>
            <a:ext cx="4032000" cy="20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/>
              <a:t>Applicativo per la gestione dei ticket </a:t>
            </a:r>
            <a:endParaRPr b="1" dirty="0"/>
          </a:p>
        </p:txBody>
      </p:sp>
      <p:sp>
        <p:nvSpPr>
          <p:cNvPr id="5" name="Google Shape;174;p34">
            <a:extLst>
              <a:ext uri="{FF2B5EF4-FFF2-40B4-BE49-F238E27FC236}">
                <a16:creationId xmlns:a16="http://schemas.microsoft.com/office/drawing/2014/main" id="{04C7ADF8-7F63-45F8-B657-EDE6C1268A4E}"/>
              </a:ext>
            </a:extLst>
          </p:cNvPr>
          <p:cNvSpPr txBox="1">
            <a:spLocks/>
          </p:cNvSpPr>
          <p:nvPr/>
        </p:nvSpPr>
        <p:spPr>
          <a:xfrm>
            <a:off x="-904875" y="4099159"/>
            <a:ext cx="5159000" cy="469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50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it-IT" sz="1600" dirty="0"/>
              <a:t>Giacomo Capitani</a:t>
            </a:r>
          </a:p>
        </p:txBody>
      </p:sp>
      <p:sp>
        <p:nvSpPr>
          <p:cNvPr id="6" name="Google Shape;174;p34">
            <a:extLst>
              <a:ext uri="{FF2B5EF4-FFF2-40B4-BE49-F238E27FC236}">
                <a16:creationId xmlns:a16="http://schemas.microsoft.com/office/drawing/2014/main" id="{DFCBF5D5-5AE6-4E58-B043-5D829B82477D}"/>
              </a:ext>
            </a:extLst>
          </p:cNvPr>
          <p:cNvSpPr txBox="1">
            <a:spLocks/>
          </p:cNvSpPr>
          <p:nvPr/>
        </p:nvSpPr>
        <p:spPr>
          <a:xfrm>
            <a:off x="1912056" y="4213459"/>
            <a:ext cx="3246944" cy="355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50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rgbClr val="19344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it-IT" sz="1600" dirty="0" err="1"/>
              <a:t>Fedy</a:t>
            </a:r>
            <a:r>
              <a:rPr lang="it-IT" sz="1600" dirty="0"/>
              <a:t> </a:t>
            </a:r>
            <a:r>
              <a:rPr lang="it-IT" sz="1600" dirty="0" err="1"/>
              <a:t>Haj</a:t>
            </a:r>
            <a:r>
              <a:rPr lang="it-IT" sz="1600" dirty="0"/>
              <a:t> Ali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B7CB1C36-3C19-4C95-91FA-398A0734B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9153" y="2131404"/>
            <a:ext cx="5457601" cy="758619"/>
          </a:xfrm>
        </p:spPr>
        <p:txBody>
          <a:bodyPr/>
          <a:lstStyle/>
          <a:p>
            <a:r>
              <a:rPr lang="it-IT" sz="3200" dirty="0"/>
              <a:t>Principali strumenti utilizzati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7403735-5342-4443-BEA2-3B333E347AE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38129" y="1243122"/>
            <a:ext cx="1799106" cy="761308"/>
          </a:xfrm>
          <a:prstGeom prst="rect">
            <a:avLst/>
          </a:prstGeom>
          <a:ln>
            <a:noFill/>
          </a:ln>
          <a:effectLst>
            <a:outerShdw blurRad="254000" algn="tl" rotWithShape="0">
              <a:srgbClr val="000000">
                <a:alpha val="85000"/>
              </a:srgbClr>
            </a:outerShdw>
          </a:effectLst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ED9A336A-3BB8-4C53-8FBA-F590DA740B8A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36724" y="2781926"/>
            <a:ext cx="1438608" cy="758619"/>
          </a:xfrm>
          <a:prstGeom prst="rect">
            <a:avLst/>
          </a:prstGeom>
          <a:ln>
            <a:noFill/>
          </a:ln>
          <a:effectLst>
            <a:outerShdw blurRad="254000" algn="tl" rotWithShape="0">
              <a:srgbClr val="000000">
                <a:alpha val="85000"/>
              </a:srgbClr>
            </a:outerShdw>
          </a:effectLst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201A3728-5A3A-4799-A24A-5D46C4158612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917347" y="238042"/>
            <a:ext cx="1476159" cy="662595"/>
          </a:xfrm>
          <a:prstGeom prst="rect">
            <a:avLst/>
          </a:prstGeom>
          <a:ln>
            <a:noFill/>
          </a:ln>
          <a:effectLst>
            <a:outerShdw blurRad="254000" algn="tl" rotWithShape="0">
              <a:srgbClr val="000000">
                <a:alpha val="85000"/>
              </a:srgbClr>
            </a:outerShdw>
          </a:effectLst>
        </p:spPr>
      </p:pic>
      <p:pic>
        <p:nvPicPr>
          <p:cNvPr id="51" name="Immagine 50">
            <a:extLst>
              <a:ext uri="{FF2B5EF4-FFF2-40B4-BE49-F238E27FC236}">
                <a16:creationId xmlns:a16="http://schemas.microsoft.com/office/drawing/2014/main" id="{FE1369A9-FEF7-4D2A-8A7E-E359BAE35B1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113288" y="1447210"/>
            <a:ext cx="1763528" cy="501242"/>
          </a:xfrm>
          <a:prstGeom prst="rect">
            <a:avLst/>
          </a:prstGeom>
          <a:ln>
            <a:noFill/>
          </a:ln>
          <a:effectLst>
            <a:outerShdw blurRad="254000" algn="tl" rotWithShape="0">
              <a:srgbClr val="000000">
                <a:alpha val="85000"/>
              </a:srgbClr>
            </a:outerShdw>
          </a:effectLst>
        </p:spPr>
      </p:pic>
      <p:pic>
        <p:nvPicPr>
          <p:cNvPr id="59" name="Immagine 58">
            <a:extLst>
              <a:ext uri="{FF2B5EF4-FFF2-40B4-BE49-F238E27FC236}">
                <a16:creationId xmlns:a16="http://schemas.microsoft.com/office/drawing/2014/main" id="{88757387-78C7-443C-A0B4-92425D2C53B7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751467" y="311075"/>
            <a:ext cx="1357796" cy="616270"/>
          </a:xfrm>
          <a:prstGeom prst="rect">
            <a:avLst/>
          </a:prstGeom>
          <a:ln>
            <a:noFill/>
          </a:ln>
          <a:effectLst>
            <a:outerShdw blurRad="254000" algn="tl" rotWithShape="0">
              <a:srgbClr val="000000">
                <a:alpha val="85000"/>
              </a:srgbClr>
            </a:outerShdw>
          </a:effectLst>
        </p:spPr>
      </p:pic>
      <p:pic>
        <p:nvPicPr>
          <p:cNvPr id="1026" name="Picture 2" descr="Docker - Containers &amp;amp; Images. - DEV Community">
            <a:extLst>
              <a:ext uri="{FF2B5EF4-FFF2-40B4-BE49-F238E27FC236}">
                <a16:creationId xmlns:a16="http://schemas.microsoft.com/office/drawing/2014/main" id="{B679BDC0-D1AB-4186-A85D-DBE090BFA3FE}"/>
              </a:ext>
            </a:extLst>
          </p:cNvPr>
          <p:cNvPicPr>
            <a:picLocks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2" b="16909"/>
          <a:stretch/>
        </p:blipFill>
        <p:spPr bwMode="auto">
          <a:xfrm>
            <a:off x="4485600" y="1473738"/>
            <a:ext cx="1849929" cy="616270"/>
          </a:xfrm>
          <a:prstGeom prst="rect">
            <a:avLst/>
          </a:prstGeom>
          <a:ln>
            <a:noFill/>
          </a:ln>
          <a:effectLst>
            <a:outerShdw blurRad="254000" algn="tl" rotWithShape="0">
              <a:srgbClr val="000000">
                <a:alpha val="8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Nginx 1.18.0 is here and these are its most important changes | Linux  Addicts">
            <a:extLst>
              <a:ext uri="{FF2B5EF4-FFF2-40B4-BE49-F238E27FC236}">
                <a16:creationId xmlns:a16="http://schemas.microsoft.com/office/drawing/2014/main" id="{763D399B-BF8F-4AEE-BBE6-B0A9AB63A346}"/>
              </a:ext>
            </a:extLst>
          </p:cNvPr>
          <p:cNvPicPr>
            <a:picLocks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8488" y="3071973"/>
            <a:ext cx="1763529" cy="501242"/>
          </a:xfrm>
          <a:prstGeom prst="rect">
            <a:avLst/>
          </a:prstGeom>
          <a:noFill/>
          <a:effectLst>
            <a:outerShdw blurRad="254000" algn="tl" rotWithShape="0">
              <a:srgbClr val="000000">
                <a:alpha val="8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ngular, logo Free Icon of Vector Logo">
            <a:extLst>
              <a:ext uri="{FF2B5EF4-FFF2-40B4-BE49-F238E27FC236}">
                <a16:creationId xmlns:a16="http://schemas.microsoft.com/office/drawing/2014/main" id="{C861A178-AE4F-4C1B-98D4-2BEBEECA8FB2}"/>
              </a:ext>
            </a:extLst>
          </p:cNvPr>
          <p:cNvPicPr>
            <a:picLocks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92" b="16474"/>
          <a:stretch/>
        </p:blipFill>
        <p:spPr bwMode="auto">
          <a:xfrm>
            <a:off x="3043965" y="3233425"/>
            <a:ext cx="2011255" cy="666953"/>
          </a:xfrm>
          <a:prstGeom prst="rect">
            <a:avLst/>
          </a:prstGeom>
          <a:noFill/>
          <a:effectLst>
            <a:outerShdw blurRad="254000" algn="tl" rotWithShape="0">
              <a:srgbClr val="000000">
                <a:alpha val="8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avorare con Visual Studio Code">
            <a:extLst>
              <a:ext uri="{FF2B5EF4-FFF2-40B4-BE49-F238E27FC236}">
                <a16:creationId xmlns:a16="http://schemas.microsoft.com/office/drawing/2014/main" id="{2D9E7673-CF6E-4A1B-847B-14C23C9B4039}"/>
              </a:ext>
            </a:extLst>
          </p:cNvPr>
          <p:cNvPicPr>
            <a:picLocks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85" b="6701"/>
          <a:stretch/>
        </p:blipFill>
        <p:spPr bwMode="auto">
          <a:xfrm>
            <a:off x="6659070" y="3974409"/>
            <a:ext cx="1438608" cy="708733"/>
          </a:xfrm>
          <a:prstGeom prst="rect">
            <a:avLst/>
          </a:prstGeom>
          <a:noFill/>
          <a:effectLst>
            <a:outerShdw blurRad="381000" algn="ctr" rotWithShape="0">
              <a:srgbClr val="000000">
                <a:alpha val="8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me - William Li">
            <a:extLst>
              <a:ext uri="{FF2B5EF4-FFF2-40B4-BE49-F238E27FC236}">
                <a16:creationId xmlns:a16="http://schemas.microsoft.com/office/drawing/2014/main" id="{90E14FAD-7254-448A-A061-2045EA379FCA}"/>
              </a:ext>
            </a:extLst>
          </p:cNvPr>
          <p:cNvPicPr>
            <a:picLocks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20" b="33768"/>
          <a:stretch/>
        </p:blipFill>
        <p:spPr bwMode="auto">
          <a:xfrm>
            <a:off x="4049593" y="4285326"/>
            <a:ext cx="1916144" cy="547099"/>
          </a:xfrm>
          <a:prstGeom prst="rect">
            <a:avLst/>
          </a:prstGeom>
          <a:noFill/>
          <a:effectLst>
            <a:outerShdw blurRad="381000" algn="ctr" rotWithShape="0">
              <a:srgbClr val="000000">
                <a:alpha val="8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RDM: A Redis Desktop Administration Tool | Ubunlog">
            <a:extLst>
              <a:ext uri="{FF2B5EF4-FFF2-40B4-BE49-F238E27FC236}">
                <a16:creationId xmlns:a16="http://schemas.microsoft.com/office/drawing/2014/main" id="{C25F9B3E-25A3-4546-AFF3-A43E02098F2A}"/>
              </a:ext>
            </a:extLst>
          </p:cNvPr>
          <p:cNvPicPr>
            <a:picLocks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0" t="16280" r="7680"/>
          <a:stretch/>
        </p:blipFill>
        <p:spPr bwMode="auto">
          <a:xfrm>
            <a:off x="310047" y="295791"/>
            <a:ext cx="1799106" cy="547099"/>
          </a:xfrm>
          <a:prstGeom prst="rect">
            <a:avLst/>
          </a:prstGeom>
          <a:noFill/>
          <a:effectLst>
            <a:outerShdw blurRad="381000" algn="ctr" rotWithShape="0">
              <a:srgbClr val="000000">
                <a:alpha val="8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Press &amp;amp; media | Postman">
            <a:extLst>
              <a:ext uri="{FF2B5EF4-FFF2-40B4-BE49-F238E27FC236}">
                <a16:creationId xmlns:a16="http://schemas.microsoft.com/office/drawing/2014/main" id="{6D89E8CB-D871-42FA-8016-7DA5729D1CDD}"/>
              </a:ext>
            </a:extLst>
          </p:cNvPr>
          <p:cNvPicPr>
            <a:picLocks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4" b="8419"/>
          <a:stretch/>
        </p:blipFill>
        <p:spPr bwMode="auto">
          <a:xfrm>
            <a:off x="670545" y="4285326"/>
            <a:ext cx="1438608" cy="547098"/>
          </a:xfrm>
          <a:prstGeom prst="rect">
            <a:avLst/>
          </a:prstGeom>
          <a:noFill/>
          <a:effectLst>
            <a:outerShdw blurRad="381000" algn="ctr" rotWithShape="0">
              <a:srgbClr val="000000">
                <a:alpha val="8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8242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lemento grafico 2" descr="Ripeti contorno">
            <a:extLst>
              <a:ext uri="{FF2B5EF4-FFF2-40B4-BE49-F238E27FC236}">
                <a16:creationId xmlns:a16="http://schemas.microsoft.com/office/drawing/2014/main" id="{9CDA042E-91D9-474F-8731-36A21B05D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3606761" y="1407318"/>
            <a:ext cx="1852801" cy="1852801"/>
          </a:xfrm>
          <a:prstGeom prst="rect">
            <a:avLst/>
          </a:prstGeom>
        </p:spPr>
      </p:pic>
      <p:grpSp>
        <p:nvGrpSpPr>
          <p:cNvPr id="5122" name="Google Shape;5122;p44"/>
          <p:cNvGrpSpPr/>
          <p:nvPr/>
        </p:nvGrpSpPr>
        <p:grpSpPr>
          <a:xfrm>
            <a:off x="905456" y="2025944"/>
            <a:ext cx="7333106" cy="602603"/>
            <a:chOff x="389150" y="1206975"/>
            <a:chExt cx="5856646" cy="481274"/>
          </a:xfrm>
        </p:grpSpPr>
        <p:sp>
          <p:nvSpPr>
            <p:cNvPr id="5123" name="Google Shape;5123;p44"/>
            <p:cNvSpPr/>
            <p:nvPr/>
          </p:nvSpPr>
          <p:spPr>
            <a:xfrm>
              <a:off x="4736319" y="1206975"/>
              <a:ext cx="1509477" cy="481274"/>
            </a:xfrm>
            <a:custGeom>
              <a:avLst/>
              <a:gdLst/>
              <a:ahLst/>
              <a:cxnLst/>
              <a:rect l="l" t="t" r="r" b="b"/>
              <a:pathLst>
                <a:path w="19910" h="6348" extrusionOk="0">
                  <a:moveTo>
                    <a:pt x="1" y="0"/>
                  </a:moveTo>
                  <a:lnTo>
                    <a:pt x="1384" y="3174"/>
                  </a:lnTo>
                  <a:lnTo>
                    <a:pt x="1" y="6347"/>
                  </a:lnTo>
                  <a:lnTo>
                    <a:pt x="18527" y="6347"/>
                  </a:lnTo>
                  <a:lnTo>
                    <a:pt x="19910" y="3174"/>
                  </a:lnTo>
                  <a:lnTo>
                    <a:pt x="1852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44"/>
            <p:cNvSpPr/>
            <p:nvPr/>
          </p:nvSpPr>
          <p:spPr>
            <a:xfrm>
              <a:off x="3298938" y="1206975"/>
              <a:ext cx="1509477" cy="481274"/>
            </a:xfrm>
            <a:custGeom>
              <a:avLst/>
              <a:gdLst/>
              <a:ahLst/>
              <a:cxnLst/>
              <a:rect l="l" t="t" r="r" b="b"/>
              <a:pathLst>
                <a:path w="19910" h="6348" extrusionOk="0">
                  <a:moveTo>
                    <a:pt x="0" y="0"/>
                  </a:moveTo>
                  <a:lnTo>
                    <a:pt x="1384" y="3174"/>
                  </a:lnTo>
                  <a:lnTo>
                    <a:pt x="0" y="6347"/>
                  </a:lnTo>
                  <a:lnTo>
                    <a:pt x="18526" y="6347"/>
                  </a:lnTo>
                  <a:lnTo>
                    <a:pt x="19909" y="3174"/>
                  </a:lnTo>
                  <a:lnTo>
                    <a:pt x="185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44"/>
            <p:cNvSpPr/>
            <p:nvPr/>
          </p:nvSpPr>
          <p:spPr>
            <a:xfrm>
              <a:off x="1859435" y="1206975"/>
              <a:ext cx="1509477" cy="481274"/>
            </a:xfrm>
            <a:custGeom>
              <a:avLst/>
              <a:gdLst/>
              <a:ahLst/>
              <a:cxnLst/>
              <a:rect l="l" t="t" r="r" b="b"/>
              <a:pathLst>
                <a:path w="19910" h="6348" extrusionOk="0">
                  <a:moveTo>
                    <a:pt x="1" y="0"/>
                  </a:moveTo>
                  <a:lnTo>
                    <a:pt x="1384" y="3174"/>
                  </a:lnTo>
                  <a:lnTo>
                    <a:pt x="1" y="6347"/>
                  </a:lnTo>
                  <a:lnTo>
                    <a:pt x="18526" y="6347"/>
                  </a:lnTo>
                  <a:lnTo>
                    <a:pt x="19910" y="3174"/>
                  </a:lnTo>
                  <a:lnTo>
                    <a:pt x="185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44"/>
            <p:cNvSpPr/>
            <p:nvPr/>
          </p:nvSpPr>
          <p:spPr>
            <a:xfrm>
              <a:off x="389150" y="1206975"/>
              <a:ext cx="1542305" cy="481274"/>
            </a:xfrm>
            <a:custGeom>
              <a:avLst/>
              <a:gdLst/>
              <a:ahLst/>
              <a:cxnLst/>
              <a:rect l="l" t="t" r="r" b="b"/>
              <a:pathLst>
                <a:path w="20343" h="6348" extrusionOk="0">
                  <a:moveTo>
                    <a:pt x="0" y="0"/>
                  </a:moveTo>
                  <a:lnTo>
                    <a:pt x="0" y="6347"/>
                  </a:lnTo>
                  <a:lnTo>
                    <a:pt x="18933" y="6347"/>
                  </a:lnTo>
                  <a:lnTo>
                    <a:pt x="20343" y="3174"/>
                  </a:lnTo>
                  <a:lnTo>
                    <a:pt x="18933" y="0"/>
                  </a:lnTo>
                  <a:close/>
                </a:path>
              </a:pathLst>
            </a:custGeom>
            <a:solidFill>
              <a:srgbClr val="1934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27" name="Google Shape;5127;p44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Timeline del progetto</a:t>
            </a:r>
            <a:endParaRPr dirty="0"/>
          </a:p>
        </p:txBody>
      </p:sp>
      <p:sp>
        <p:nvSpPr>
          <p:cNvPr id="5128" name="Google Shape;5128;p44"/>
          <p:cNvSpPr txBox="1">
            <a:spLocks noGrp="1"/>
          </p:cNvSpPr>
          <p:nvPr>
            <p:ph type="body" idx="4294967295"/>
          </p:nvPr>
        </p:nvSpPr>
        <p:spPr>
          <a:xfrm>
            <a:off x="982893" y="2103138"/>
            <a:ext cx="1371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" b="1" dirty="0">
                <a:solidFill>
                  <a:srgbClr val="FFFFFF"/>
                </a:solidFill>
              </a:rPr>
              <a:t>Requisiti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5129" name="Google Shape;5129;p44"/>
          <p:cNvSpPr txBox="1">
            <a:spLocks noGrp="1"/>
          </p:cNvSpPr>
          <p:nvPr>
            <p:ph type="body" idx="4294967295"/>
          </p:nvPr>
        </p:nvSpPr>
        <p:spPr>
          <a:xfrm>
            <a:off x="2835950" y="3026153"/>
            <a:ext cx="15891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it-IT" sz="1200" dirty="0"/>
              <a:t>Modellare le strutture dati, fulcro della logica dell’applicazione</a:t>
            </a:r>
            <a:endParaRPr sz="1200" dirty="0"/>
          </a:p>
        </p:txBody>
      </p:sp>
      <p:sp>
        <p:nvSpPr>
          <p:cNvPr id="5130" name="Google Shape;5130;p44"/>
          <p:cNvSpPr txBox="1">
            <a:spLocks noGrp="1"/>
          </p:cNvSpPr>
          <p:nvPr>
            <p:ph type="body" idx="4294967295"/>
          </p:nvPr>
        </p:nvSpPr>
        <p:spPr>
          <a:xfrm>
            <a:off x="2944688" y="2103142"/>
            <a:ext cx="1371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" b="1" dirty="0">
                <a:solidFill>
                  <a:srgbClr val="FFFFFF"/>
                </a:solidFill>
              </a:rPr>
              <a:t>Modello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5131" name="Google Shape;5131;p44"/>
          <p:cNvSpPr txBox="1">
            <a:spLocks noGrp="1"/>
          </p:cNvSpPr>
          <p:nvPr>
            <p:ph type="body" idx="4294967295"/>
          </p:nvPr>
        </p:nvSpPr>
        <p:spPr>
          <a:xfrm>
            <a:off x="4741541" y="2103150"/>
            <a:ext cx="1371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" b="1" dirty="0">
                <a:solidFill>
                  <a:srgbClr val="FFFFFF"/>
                </a:solidFill>
              </a:rPr>
              <a:t>Funzionalità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5132" name="Google Shape;5132;p44"/>
          <p:cNvSpPr txBox="1">
            <a:spLocks noGrp="1"/>
          </p:cNvSpPr>
          <p:nvPr>
            <p:ph type="body" idx="4294967295"/>
          </p:nvPr>
        </p:nvSpPr>
        <p:spPr>
          <a:xfrm>
            <a:off x="6538406" y="2103150"/>
            <a:ext cx="1371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" b="1" dirty="0">
                <a:solidFill>
                  <a:srgbClr val="FFFFFF"/>
                </a:solidFill>
              </a:rPr>
              <a:t>Interfaccia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5133" name="Google Shape;5133;p44"/>
          <p:cNvSpPr txBox="1">
            <a:spLocks noGrp="1"/>
          </p:cNvSpPr>
          <p:nvPr>
            <p:ph type="body" idx="4294967295"/>
          </p:nvPr>
        </p:nvSpPr>
        <p:spPr>
          <a:xfrm>
            <a:off x="6429652" y="3032263"/>
            <a:ext cx="1589100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it-IT" sz="1200" dirty="0"/>
              <a:t>Offrire un’interfaccia user-friendly per una navigazione più fluida e intuitiva </a:t>
            </a:r>
            <a:endParaRPr sz="1200" dirty="0"/>
          </a:p>
        </p:txBody>
      </p:sp>
      <p:sp>
        <p:nvSpPr>
          <p:cNvPr id="5134" name="Google Shape;5134;p44"/>
          <p:cNvSpPr txBox="1">
            <a:spLocks noGrp="1"/>
          </p:cNvSpPr>
          <p:nvPr>
            <p:ph type="body" idx="4294967295"/>
          </p:nvPr>
        </p:nvSpPr>
        <p:spPr>
          <a:xfrm>
            <a:off x="905450" y="3026154"/>
            <a:ext cx="1641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it-IT" sz="1200" dirty="0"/>
              <a:t>Progettare una base solida che sostenga tutte le possibili scelte successive</a:t>
            </a:r>
            <a:endParaRPr sz="1200" dirty="0"/>
          </a:p>
        </p:txBody>
      </p:sp>
      <p:sp>
        <p:nvSpPr>
          <p:cNvPr id="5135" name="Google Shape;5135;p44"/>
          <p:cNvSpPr txBox="1">
            <a:spLocks noGrp="1"/>
          </p:cNvSpPr>
          <p:nvPr>
            <p:ph type="body" idx="4294967295"/>
          </p:nvPr>
        </p:nvSpPr>
        <p:spPr>
          <a:xfrm>
            <a:off x="4632800" y="3026155"/>
            <a:ext cx="15891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it-IT" sz="1200" dirty="0"/>
              <a:t>Offrire quante più funzionalità possibili </a:t>
            </a:r>
            <a:endParaRPr sz="1200" dirty="0"/>
          </a:p>
        </p:txBody>
      </p:sp>
      <p:cxnSp>
        <p:nvCxnSpPr>
          <p:cNvPr id="5136" name="Google Shape;5136;p44"/>
          <p:cNvCxnSpPr/>
          <p:nvPr/>
        </p:nvCxnSpPr>
        <p:spPr>
          <a:xfrm>
            <a:off x="970175" y="4131346"/>
            <a:ext cx="374400" cy="0"/>
          </a:xfrm>
          <a:prstGeom prst="straightConnector1">
            <a:avLst/>
          </a:prstGeom>
          <a:noFill/>
          <a:ln w="38100" cap="flat" cmpd="sng">
            <a:solidFill>
              <a:srgbClr val="19344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37" name="Google Shape;5137;p44"/>
          <p:cNvCxnSpPr/>
          <p:nvPr/>
        </p:nvCxnSpPr>
        <p:spPr>
          <a:xfrm>
            <a:off x="2944700" y="4117056"/>
            <a:ext cx="374400" cy="0"/>
          </a:xfrm>
          <a:prstGeom prst="straightConnector1">
            <a:avLst/>
          </a:prstGeom>
          <a:noFill/>
          <a:ln w="38100" cap="flat" cmpd="sng">
            <a:solidFill>
              <a:srgbClr val="435D7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38" name="Google Shape;5138;p44"/>
          <p:cNvCxnSpPr/>
          <p:nvPr/>
        </p:nvCxnSpPr>
        <p:spPr>
          <a:xfrm>
            <a:off x="4741550" y="4102769"/>
            <a:ext cx="374400" cy="0"/>
          </a:xfrm>
          <a:prstGeom prst="straightConnector1">
            <a:avLst/>
          </a:prstGeom>
          <a:noFill/>
          <a:ln w="38100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39" name="Google Shape;5139;p44"/>
          <p:cNvCxnSpPr/>
          <p:nvPr/>
        </p:nvCxnSpPr>
        <p:spPr>
          <a:xfrm>
            <a:off x="6538406" y="4076444"/>
            <a:ext cx="374400" cy="0"/>
          </a:xfrm>
          <a:prstGeom prst="straightConnector1">
            <a:avLst/>
          </a:prstGeom>
          <a:noFill/>
          <a:ln w="38100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vale 37">
            <a:extLst>
              <a:ext uri="{FF2B5EF4-FFF2-40B4-BE49-F238E27FC236}">
                <a16:creationId xmlns:a16="http://schemas.microsoft.com/office/drawing/2014/main" id="{FC227C28-F4FE-45DD-B30F-8335A5F23D56}"/>
              </a:ext>
            </a:extLst>
          </p:cNvPr>
          <p:cNvSpPr/>
          <p:nvPr/>
        </p:nvSpPr>
        <p:spPr>
          <a:xfrm>
            <a:off x="3614738" y="2865161"/>
            <a:ext cx="1943100" cy="111211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Ovale 36">
            <a:extLst>
              <a:ext uri="{FF2B5EF4-FFF2-40B4-BE49-F238E27FC236}">
                <a16:creationId xmlns:a16="http://schemas.microsoft.com/office/drawing/2014/main" id="{28A4F2B6-48B3-4E3A-8650-7C4752E464C5}"/>
              </a:ext>
            </a:extLst>
          </p:cNvPr>
          <p:cNvSpPr/>
          <p:nvPr/>
        </p:nvSpPr>
        <p:spPr>
          <a:xfrm>
            <a:off x="1795473" y="2188376"/>
            <a:ext cx="1943100" cy="1112110"/>
          </a:xfrm>
          <a:prstGeom prst="ellipse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EB05D30E-0037-49B3-8191-52F56F92F8CE}"/>
              </a:ext>
            </a:extLst>
          </p:cNvPr>
          <p:cNvSpPr/>
          <p:nvPr/>
        </p:nvSpPr>
        <p:spPr>
          <a:xfrm>
            <a:off x="150019" y="1350172"/>
            <a:ext cx="1943100" cy="1112110"/>
          </a:xfrm>
          <a:prstGeom prst="ellipse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Elemento grafico 12" descr="Lampadina e ingranaggio con riempimento a tinta unita">
            <a:extLst>
              <a:ext uri="{FF2B5EF4-FFF2-40B4-BE49-F238E27FC236}">
                <a16:creationId xmlns:a16="http://schemas.microsoft.com/office/drawing/2014/main" id="{B74EADCC-F775-4280-8C92-F10430F1D0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97151" y="2438120"/>
            <a:ext cx="577730" cy="577730"/>
          </a:xfrm>
          <a:prstGeom prst="rect">
            <a:avLst/>
          </a:prstGeom>
        </p:spPr>
      </p:pic>
      <p:pic>
        <p:nvPicPr>
          <p:cNvPr id="15" name="Elemento grafico 14" descr="Consiglio di amministrazione con riempimento a tinta unita">
            <a:extLst>
              <a:ext uri="{FF2B5EF4-FFF2-40B4-BE49-F238E27FC236}">
                <a16:creationId xmlns:a16="http://schemas.microsoft.com/office/drawing/2014/main" id="{F6595B6D-AFE5-4BA1-9D08-4539AC9B40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795" y="1665690"/>
            <a:ext cx="512393" cy="512393"/>
          </a:xfrm>
          <a:prstGeom prst="rect">
            <a:avLst/>
          </a:prstGeom>
        </p:spPr>
      </p:pic>
      <p:pic>
        <p:nvPicPr>
          <p:cNvPr id="17" name="Elemento grafico 16" descr="Contratto contorno">
            <a:extLst>
              <a:ext uri="{FF2B5EF4-FFF2-40B4-BE49-F238E27FC236}">
                <a16:creationId xmlns:a16="http://schemas.microsoft.com/office/drawing/2014/main" id="{6D4F863E-345D-4796-B0AA-F62F907515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022827" y="3236122"/>
            <a:ext cx="428912" cy="428912"/>
          </a:xfrm>
          <a:prstGeom prst="rect">
            <a:avLst/>
          </a:prstGeom>
        </p:spPr>
      </p:pic>
      <p:sp>
        <p:nvSpPr>
          <p:cNvPr id="31" name="Google Shape;197;p37">
            <a:extLst>
              <a:ext uri="{FF2B5EF4-FFF2-40B4-BE49-F238E27FC236}">
                <a16:creationId xmlns:a16="http://schemas.microsoft.com/office/drawing/2014/main" id="{573E5069-21BE-4659-9513-4532C30420F6}"/>
              </a:ext>
            </a:extLst>
          </p:cNvPr>
          <p:cNvSpPr txBox="1">
            <a:spLocks/>
          </p:cNvSpPr>
          <p:nvPr/>
        </p:nvSpPr>
        <p:spPr>
          <a:xfrm>
            <a:off x="979329" y="1672656"/>
            <a:ext cx="97746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>
                <a:solidFill>
                  <a:srgbClr val="0070C0"/>
                </a:solidFill>
              </a:rPr>
              <a:t>Gruppo</a:t>
            </a:r>
          </a:p>
        </p:txBody>
      </p:sp>
      <p:sp>
        <p:nvSpPr>
          <p:cNvPr id="32" name="Google Shape;197;p37">
            <a:extLst>
              <a:ext uri="{FF2B5EF4-FFF2-40B4-BE49-F238E27FC236}">
                <a16:creationId xmlns:a16="http://schemas.microsoft.com/office/drawing/2014/main" id="{1B34B48E-C223-447A-ACBD-11F3E480E8FB}"/>
              </a:ext>
            </a:extLst>
          </p:cNvPr>
          <p:cNvSpPr txBox="1">
            <a:spLocks/>
          </p:cNvSpPr>
          <p:nvPr/>
        </p:nvSpPr>
        <p:spPr>
          <a:xfrm>
            <a:off x="4237283" y="3236122"/>
            <a:ext cx="11509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>
                <a:solidFill>
                  <a:schemeClr val="accent1">
                    <a:lumMod val="75000"/>
                  </a:schemeClr>
                </a:solidFill>
              </a:rPr>
              <a:t>Ticket</a:t>
            </a:r>
          </a:p>
        </p:txBody>
      </p:sp>
      <p:sp>
        <p:nvSpPr>
          <p:cNvPr id="33" name="Google Shape;197;p37">
            <a:extLst>
              <a:ext uri="{FF2B5EF4-FFF2-40B4-BE49-F238E27FC236}">
                <a16:creationId xmlns:a16="http://schemas.microsoft.com/office/drawing/2014/main" id="{B194F5EA-48DD-4A42-B226-6C7AF07D215A}"/>
              </a:ext>
            </a:extLst>
          </p:cNvPr>
          <p:cNvSpPr txBox="1">
            <a:spLocks/>
          </p:cNvSpPr>
          <p:nvPr/>
        </p:nvSpPr>
        <p:spPr>
          <a:xfrm>
            <a:off x="2343502" y="2495192"/>
            <a:ext cx="122136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 err="1">
                <a:solidFill>
                  <a:srgbClr val="00B050"/>
                </a:solidFill>
              </a:rPr>
              <a:t>Topic</a:t>
            </a:r>
            <a:endParaRPr lang="it-IT" sz="1800" dirty="0">
              <a:solidFill>
                <a:srgbClr val="00B050"/>
              </a:solidFill>
            </a:endParaRPr>
          </a:p>
        </p:txBody>
      </p:sp>
      <p:pic>
        <p:nvPicPr>
          <p:cNvPr id="30" name="Elemento grafico 29" descr="Freccia: rotazione a destra contorno">
            <a:extLst>
              <a:ext uri="{FF2B5EF4-FFF2-40B4-BE49-F238E27FC236}">
                <a16:creationId xmlns:a16="http://schemas.microsoft.com/office/drawing/2014/main" id="{A2955E77-8A5E-4289-ADCE-B57B8A135A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3896013" flipV="1">
            <a:off x="959504" y="2356176"/>
            <a:ext cx="914400" cy="914400"/>
          </a:xfrm>
          <a:prstGeom prst="rect">
            <a:avLst/>
          </a:prstGeom>
        </p:spPr>
      </p:pic>
      <p:pic>
        <p:nvPicPr>
          <p:cNvPr id="35" name="Elemento grafico 34" descr="Call center con riempimento a tinta unita">
            <a:extLst>
              <a:ext uri="{FF2B5EF4-FFF2-40B4-BE49-F238E27FC236}">
                <a16:creationId xmlns:a16="http://schemas.microsoft.com/office/drawing/2014/main" id="{996D739F-E43F-4A30-8741-910CAC8DD10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593346" y="348184"/>
            <a:ext cx="914400" cy="914400"/>
          </a:xfrm>
          <a:prstGeom prst="rect">
            <a:avLst/>
          </a:prstGeom>
        </p:spPr>
      </p:pic>
      <p:pic>
        <p:nvPicPr>
          <p:cNvPr id="46" name="Elemento grafico 45" descr="Freccia: rotazione a destra contorno">
            <a:extLst>
              <a:ext uri="{FF2B5EF4-FFF2-40B4-BE49-F238E27FC236}">
                <a16:creationId xmlns:a16="http://schemas.microsoft.com/office/drawing/2014/main" id="{DB02CF89-F751-4C8E-80C1-DD821B7C96A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3114146" flipV="1">
            <a:off x="2795713" y="3153527"/>
            <a:ext cx="914400" cy="914400"/>
          </a:xfrm>
          <a:prstGeom prst="rect">
            <a:avLst/>
          </a:prstGeom>
        </p:spPr>
      </p:pic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7B2F74C5-C05A-4D0F-B672-43810E6A95AF}"/>
              </a:ext>
            </a:extLst>
          </p:cNvPr>
          <p:cNvCxnSpPr>
            <a:cxnSpLocks/>
            <a:endCxn id="27" idx="7"/>
          </p:cNvCxnSpPr>
          <p:nvPr/>
        </p:nvCxnSpPr>
        <p:spPr>
          <a:xfrm flipH="1">
            <a:off x="1808559" y="1114425"/>
            <a:ext cx="3513536" cy="39861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FC0BD09E-8ABE-4968-B2E9-DE00B0966FF1}"/>
              </a:ext>
            </a:extLst>
          </p:cNvPr>
          <p:cNvCxnSpPr>
            <a:cxnSpLocks/>
            <a:endCxn id="37" idx="7"/>
          </p:cNvCxnSpPr>
          <p:nvPr/>
        </p:nvCxnSpPr>
        <p:spPr>
          <a:xfrm flipH="1">
            <a:off x="3454013" y="1361621"/>
            <a:ext cx="1993661" cy="98962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>
            <a:extLst>
              <a:ext uri="{FF2B5EF4-FFF2-40B4-BE49-F238E27FC236}">
                <a16:creationId xmlns:a16="http://schemas.microsoft.com/office/drawing/2014/main" id="{80C512D7-1D91-40B4-8994-42639807E17F}"/>
              </a:ext>
            </a:extLst>
          </p:cNvPr>
          <p:cNvCxnSpPr>
            <a:cxnSpLocks/>
          </p:cNvCxnSpPr>
          <p:nvPr/>
        </p:nvCxnSpPr>
        <p:spPr>
          <a:xfrm flipH="1">
            <a:off x="5234206" y="1354267"/>
            <a:ext cx="718280" cy="158498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Google Shape;197;p37">
            <a:extLst>
              <a:ext uri="{FF2B5EF4-FFF2-40B4-BE49-F238E27FC236}">
                <a16:creationId xmlns:a16="http://schemas.microsoft.com/office/drawing/2014/main" id="{01643496-102B-457D-A978-0D340C644231}"/>
              </a:ext>
            </a:extLst>
          </p:cNvPr>
          <p:cNvSpPr txBox="1">
            <a:spLocks/>
          </p:cNvSpPr>
          <p:nvPr/>
        </p:nvSpPr>
        <p:spPr>
          <a:xfrm>
            <a:off x="4393213" y="2045043"/>
            <a:ext cx="11509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>
                <a:solidFill>
                  <a:schemeClr val="accent1">
                    <a:lumMod val="75000"/>
                  </a:schemeClr>
                </a:solidFill>
              </a:rPr>
              <a:t>CREATE</a:t>
            </a:r>
          </a:p>
        </p:txBody>
      </p:sp>
      <p:sp>
        <p:nvSpPr>
          <p:cNvPr id="62" name="Google Shape;197;p37">
            <a:extLst>
              <a:ext uri="{FF2B5EF4-FFF2-40B4-BE49-F238E27FC236}">
                <a16:creationId xmlns:a16="http://schemas.microsoft.com/office/drawing/2014/main" id="{D02A3EDA-A864-47D9-9870-995DABC405AE}"/>
              </a:ext>
            </a:extLst>
          </p:cNvPr>
          <p:cNvSpPr txBox="1">
            <a:spLocks/>
          </p:cNvSpPr>
          <p:nvPr/>
        </p:nvSpPr>
        <p:spPr>
          <a:xfrm>
            <a:off x="1629438" y="918492"/>
            <a:ext cx="20332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>
                <a:solidFill>
                  <a:srgbClr val="0070C0"/>
                </a:solidFill>
              </a:rPr>
              <a:t>SUBSCRIBE</a:t>
            </a:r>
          </a:p>
        </p:txBody>
      </p:sp>
      <p:sp>
        <p:nvSpPr>
          <p:cNvPr id="63" name="Google Shape;197;p37">
            <a:extLst>
              <a:ext uri="{FF2B5EF4-FFF2-40B4-BE49-F238E27FC236}">
                <a16:creationId xmlns:a16="http://schemas.microsoft.com/office/drawing/2014/main" id="{89539C0D-3185-4ACF-8BDC-09C496EB193E}"/>
              </a:ext>
            </a:extLst>
          </p:cNvPr>
          <p:cNvSpPr txBox="1">
            <a:spLocks/>
          </p:cNvSpPr>
          <p:nvPr/>
        </p:nvSpPr>
        <p:spPr>
          <a:xfrm>
            <a:off x="2722948" y="1494869"/>
            <a:ext cx="20332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>
                <a:solidFill>
                  <a:srgbClr val="00B050"/>
                </a:solidFill>
              </a:rPr>
              <a:t>SUBSCRIBE</a:t>
            </a:r>
          </a:p>
        </p:txBody>
      </p:sp>
      <p:pic>
        <p:nvPicPr>
          <p:cNvPr id="70" name="Elemento grafico 69" descr="Call center con riempimento a tinta unita">
            <a:extLst>
              <a:ext uri="{FF2B5EF4-FFF2-40B4-BE49-F238E27FC236}">
                <a16:creationId xmlns:a16="http://schemas.microsoft.com/office/drawing/2014/main" id="{473E6173-0B4F-43EE-B7DB-31B8C105244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219206" y="2892031"/>
            <a:ext cx="914400" cy="914400"/>
          </a:xfrm>
          <a:prstGeom prst="rect">
            <a:avLst/>
          </a:prstGeom>
        </p:spPr>
      </p:pic>
      <p:cxnSp>
        <p:nvCxnSpPr>
          <p:cNvPr id="73" name="Connettore 2 72">
            <a:extLst>
              <a:ext uri="{FF2B5EF4-FFF2-40B4-BE49-F238E27FC236}">
                <a16:creationId xmlns:a16="http://schemas.microsoft.com/office/drawing/2014/main" id="{61D6C074-4E9F-48E8-A4CF-4F8EDF403921}"/>
              </a:ext>
            </a:extLst>
          </p:cNvPr>
          <p:cNvCxnSpPr>
            <a:cxnSpLocks/>
          </p:cNvCxnSpPr>
          <p:nvPr/>
        </p:nvCxnSpPr>
        <p:spPr>
          <a:xfrm>
            <a:off x="5487558" y="3802094"/>
            <a:ext cx="200700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Google Shape;197;p37">
            <a:extLst>
              <a:ext uri="{FF2B5EF4-FFF2-40B4-BE49-F238E27FC236}">
                <a16:creationId xmlns:a16="http://schemas.microsoft.com/office/drawing/2014/main" id="{1A836CCA-05AA-4A7A-ACF9-4B967A9DEF2E}"/>
              </a:ext>
            </a:extLst>
          </p:cNvPr>
          <p:cNvSpPr txBox="1">
            <a:spLocks/>
          </p:cNvSpPr>
          <p:nvPr/>
        </p:nvSpPr>
        <p:spPr>
          <a:xfrm>
            <a:off x="5084129" y="13562"/>
            <a:ext cx="20332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>
                <a:solidFill>
                  <a:srgbClr val="002060"/>
                </a:solidFill>
              </a:rPr>
              <a:t>CREATOR</a:t>
            </a:r>
          </a:p>
        </p:txBody>
      </p:sp>
      <p:sp>
        <p:nvSpPr>
          <p:cNvPr id="78" name="Google Shape;197;p37">
            <a:extLst>
              <a:ext uri="{FF2B5EF4-FFF2-40B4-BE49-F238E27FC236}">
                <a16:creationId xmlns:a16="http://schemas.microsoft.com/office/drawing/2014/main" id="{65C9DD08-080F-458C-850D-3C795473B225}"/>
              </a:ext>
            </a:extLst>
          </p:cNvPr>
          <p:cNvSpPr txBox="1">
            <a:spLocks/>
          </p:cNvSpPr>
          <p:nvPr/>
        </p:nvSpPr>
        <p:spPr>
          <a:xfrm>
            <a:off x="7009146" y="2537089"/>
            <a:ext cx="20332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>
                <a:solidFill>
                  <a:srgbClr val="002060"/>
                </a:solidFill>
              </a:rPr>
              <a:t>RECEIVERS</a:t>
            </a:r>
          </a:p>
        </p:txBody>
      </p:sp>
      <p:cxnSp>
        <p:nvCxnSpPr>
          <p:cNvPr id="79" name="Connettore 2 78">
            <a:extLst>
              <a:ext uri="{FF2B5EF4-FFF2-40B4-BE49-F238E27FC236}">
                <a16:creationId xmlns:a16="http://schemas.microsoft.com/office/drawing/2014/main" id="{176006E0-6A86-46FB-A1D8-566C12280E2B}"/>
              </a:ext>
            </a:extLst>
          </p:cNvPr>
          <p:cNvCxnSpPr>
            <a:cxnSpLocks/>
          </p:cNvCxnSpPr>
          <p:nvPr/>
        </p:nvCxnSpPr>
        <p:spPr>
          <a:xfrm flipH="1">
            <a:off x="5388237" y="3977271"/>
            <a:ext cx="2252449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Google Shape;197;p37">
            <a:extLst>
              <a:ext uri="{FF2B5EF4-FFF2-40B4-BE49-F238E27FC236}">
                <a16:creationId xmlns:a16="http://schemas.microsoft.com/office/drawing/2014/main" id="{FC267764-4D82-4616-AECF-1CB663C29556}"/>
              </a:ext>
            </a:extLst>
          </p:cNvPr>
          <p:cNvSpPr txBox="1">
            <a:spLocks/>
          </p:cNvSpPr>
          <p:nvPr/>
        </p:nvSpPr>
        <p:spPr>
          <a:xfrm>
            <a:off x="5721101" y="2045140"/>
            <a:ext cx="131265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>
                <a:solidFill>
                  <a:schemeClr val="accent1">
                    <a:lumMod val="75000"/>
                  </a:schemeClr>
                </a:solidFill>
              </a:rPr>
              <a:t>VALIDATE</a:t>
            </a:r>
          </a:p>
        </p:txBody>
      </p:sp>
      <p:cxnSp>
        <p:nvCxnSpPr>
          <p:cNvPr id="87" name="Connettore 2 86">
            <a:extLst>
              <a:ext uri="{FF2B5EF4-FFF2-40B4-BE49-F238E27FC236}">
                <a16:creationId xmlns:a16="http://schemas.microsoft.com/office/drawing/2014/main" id="{FEC1C123-D3D6-4DC2-A93D-71CE3A697B7D}"/>
              </a:ext>
            </a:extLst>
          </p:cNvPr>
          <p:cNvCxnSpPr>
            <a:cxnSpLocks/>
          </p:cNvCxnSpPr>
          <p:nvPr/>
        </p:nvCxnSpPr>
        <p:spPr>
          <a:xfrm flipH="1">
            <a:off x="5359785" y="1350172"/>
            <a:ext cx="740554" cy="16617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Google Shape;197;p37">
            <a:extLst>
              <a:ext uri="{FF2B5EF4-FFF2-40B4-BE49-F238E27FC236}">
                <a16:creationId xmlns:a16="http://schemas.microsoft.com/office/drawing/2014/main" id="{B38FE3CA-96EC-46D3-AE71-C064C53C2A86}"/>
              </a:ext>
            </a:extLst>
          </p:cNvPr>
          <p:cNvSpPr txBox="1">
            <a:spLocks/>
          </p:cNvSpPr>
          <p:nvPr/>
        </p:nvSpPr>
        <p:spPr>
          <a:xfrm>
            <a:off x="5891088" y="4019544"/>
            <a:ext cx="131265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8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400" b="1" i="0" u="none" strike="noStrike" cap="none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3000"/>
            </a:pPr>
            <a:r>
              <a:rPr lang="it-IT" sz="1800" dirty="0">
                <a:solidFill>
                  <a:srgbClr val="002060"/>
                </a:solidFill>
              </a:rPr>
              <a:t>UPDATE</a:t>
            </a:r>
          </a:p>
        </p:txBody>
      </p:sp>
      <p:pic>
        <p:nvPicPr>
          <p:cNvPr id="34" name="Elemento grafico 33" descr="Call center con riempimento a tinta unita">
            <a:extLst>
              <a:ext uri="{FF2B5EF4-FFF2-40B4-BE49-F238E27FC236}">
                <a16:creationId xmlns:a16="http://schemas.microsoft.com/office/drawing/2014/main" id="{5DF39C3F-7C1B-43FB-91C3-998A4B7DB1E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520471" y="3126373"/>
            <a:ext cx="914400" cy="914400"/>
          </a:xfrm>
          <a:prstGeom prst="rect">
            <a:avLst/>
          </a:prstGeom>
        </p:spPr>
      </p:pic>
      <p:pic>
        <p:nvPicPr>
          <p:cNvPr id="36" name="Elemento grafico 35" descr="Call center con riempimento a tinta unita">
            <a:extLst>
              <a:ext uri="{FF2B5EF4-FFF2-40B4-BE49-F238E27FC236}">
                <a16:creationId xmlns:a16="http://schemas.microsoft.com/office/drawing/2014/main" id="{D71EF4E2-C1CD-4B53-997E-C07894885B6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877938" y="3407896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4" name="Google Shape;5144;p45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it-IT" dirty="0"/>
              <a:t>Ciclo di vita di un ticket</a:t>
            </a:r>
            <a:endParaRPr dirty="0"/>
          </a:p>
        </p:txBody>
      </p:sp>
      <p:grpSp>
        <p:nvGrpSpPr>
          <p:cNvPr id="5145" name="Google Shape;5145;p45"/>
          <p:cNvGrpSpPr/>
          <p:nvPr/>
        </p:nvGrpSpPr>
        <p:grpSpPr>
          <a:xfrm>
            <a:off x="3196954" y="1645955"/>
            <a:ext cx="2439095" cy="2439111"/>
            <a:chOff x="3569903" y="2207600"/>
            <a:chExt cx="2004186" cy="2004200"/>
          </a:xfrm>
        </p:grpSpPr>
        <p:sp>
          <p:nvSpPr>
            <p:cNvPr id="5146" name="Google Shape;5146;p45"/>
            <p:cNvSpPr/>
            <p:nvPr/>
          </p:nvSpPr>
          <p:spPr>
            <a:xfrm>
              <a:off x="3569903" y="2935920"/>
              <a:ext cx="896222" cy="1117829"/>
            </a:xfrm>
            <a:custGeom>
              <a:avLst/>
              <a:gdLst/>
              <a:ahLst/>
              <a:cxnLst/>
              <a:rect l="l" t="t" r="r" b="b"/>
              <a:pathLst>
                <a:path w="14919" h="18608" extrusionOk="0">
                  <a:moveTo>
                    <a:pt x="4856" y="1"/>
                  </a:moveTo>
                  <a:lnTo>
                    <a:pt x="2631" y="2415"/>
                  </a:lnTo>
                  <a:lnTo>
                    <a:pt x="0" y="5263"/>
                  </a:lnTo>
                  <a:lnTo>
                    <a:pt x="2469" y="5263"/>
                  </a:lnTo>
                  <a:cubicBezTo>
                    <a:pt x="2821" y="12044"/>
                    <a:pt x="7921" y="17604"/>
                    <a:pt x="14512" y="18608"/>
                  </a:cubicBezTo>
                  <a:lnTo>
                    <a:pt x="12098" y="16384"/>
                  </a:lnTo>
                  <a:lnTo>
                    <a:pt x="14919" y="13807"/>
                  </a:lnTo>
                  <a:cubicBezTo>
                    <a:pt x="10796" y="12993"/>
                    <a:pt x="7622" y="9521"/>
                    <a:pt x="7297" y="5263"/>
                  </a:cubicBezTo>
                  <a:lnTo>
                    <a:pt x="9711" y="5263"/>
                  </a:lnTo>
                  <a:lnTo>
                    <a:pt x="7432" y="2795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45"/>
            <p:cNvSpPr/>
            <p:nvPr/>
          </p:nvSpPr>
          <p:spPr>
            <a:xfrm>
              <a:off x="3727952" y="2207600"/>
              <a:ext cx="1117829" cy="896222"/>
            </a:xfrm>
            <a:custGeom>
              <a:avLst/>
              <a:gdLst/>
              <a:ahLst/>
              <a:cxnLst/>
              <a:rect l="l" t="t" r="r" b="b"/>
              <a:pathLst>
                <a:path w="18608" h="14919" extrusionOk="0">
                  <a:moveTo>
                    <a:pt x="13345" y="1"/>
                  </a:moveTo>
                  <a:lnTo>
                    <a:pt x="13345" y="2496"/>
                  </a:lnTo>
                  <a:cubicBezTo>
                    <a:pt x="6564" y="2849"/>
                    <a:pt x="1031" y="7948"/>
                    <a:pt x="0" y="14539"/>
                  </a:cubicBezTo>
                  <a:lnTo>
                    <a:pt x="2225" y="12125"/>
                  </a:lnTo>
                  <a:lnTo>
                    <a:pt x="4801" y="14919"/>
                  </a:lnTo>
                  <a:cubicBezTo>
                    <a:pt x="5615" y="10823"/>
                    <a:pt x="9087" y="7650"/>
                    <a:pt x="13345" y="7324"/>
                  </a:cubicBezTo>
                  <a:lnTo>
                    <a:pt x="13345" y="9738"/>
                  </a:lnTo>
                  <a:lnTo>
                    <a:pt x="15814" y="7460"/>
                  </a:lnTo>
                  <a:lnTo>
                    <a:pt x="18607" y="4883"/>
                  </a:lnTo>
                  <a:lnTo>
                    <a:pt x="16193" y="2659"/>
                  </a:lnTo>
                  <a:lnTo>
                    <a:pt x="13345" y="1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45"/>
            <p:cNvSpPr/>
            <p:nvPr/>
          </p:nvSpPr>
          <p:spPr>
            <a:xfrm>
              <a:off x="4296591" y="3317200"/>
              <a:ext cx="1119451" cy="894600"/>
            </a:xfrm>
            <a:custGeom>
              <a:avLst/>
              <a:gdLst/>
              <a:ahLst/>
              <a:cxnLst/>
              <a:rect l="l" t="t" r="r" b="b"/>
              <a:pathLst>
                <a:path w="18635" h="14892" extrusionOk="0">
                  <a:moveTo>
                    <a:pt x="13807" y="1"/>
                  </a:moveTo>
                  <a:cubicBezTo>
                    <a:pt x="12993" y="4097"/>
                    <a:pt x="9521" y="7270"/>
                    <a:pt x="5263" y="7596"/>
                  </a:cubicBezTo>
                  <a:lnTo>
                    <a:pt x="5263" y="5182"/>
                  </a:lnTo>
                  <a:lnTo>
                    <a:pt x="2822" y="7460"/>
                  </a:lnTo>
                  <a:lnTo>
                    <a:pt x="1" y="10037"/>
                  </a:lnTo>
                  <a:lnTo>
                    <a:pt x="2415" y="12261"/>
                  </a:lnTo>
                  <a:lnTo>
                    <a:pt x="5263" y="14892"/>
                  </a:lnTo>
                  <a:lnTo>
                    <a:pt x="5263" y="12424"/>
                  </a:lnTo>
                  <a:cubicBezTo>
                    <a:pt x="12071" y="12071"/>
                    <a:pt x="17604" y="6972"/>
                    <a:pt x="18635" y="381"/>
                  </a:cubicBezTo>
                  <a:lnTo>
                    <a:pt x="18635" y="381"/>
                  </a:lnTo>
                  <a:lnTo>
                    <a:pt x="16384" y="2795"/>
                  </a:lnTo>
                  <a:lnTo>
                    <a:pt x="13807" y="1"/>
                  </a:lnTo>
                  <a:close/>
                </a:path>
              </a:pathLst>
            </a:custGeom>
            <a:solidFill>
              <a:srgbClr val="1934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45"/>
            <p:cNvSpPr/>
            <p:nvPr/>
          </p:nvSpPr>
          <p:spPr>
            <a:xfrm>
              <a:off x="4677867" y="2367273"/>
              <a:ext cx="896222" cy="1117829"/>
            </a:xfrm>
            <a:custGeom>
              <a:avLst/>
              <a:gdLst/>
              <a:ahLst/>
              <a:cxnLst/>
              <a:rect l="l" t="t" r="r" b="b"/>
              <a:pathLst>
                <a:path w="14919" h="18608" extrusionOk="0">
                  <a:moveTo>
                    <a:pt x="380" y="1"/>
                  </a:moveTo>
                  <a:lnTo>
                    <a:pt x="2794" y="2225"/>
                  </a:lnTo>
                  <a:lnTo>
                    <a:pt x="1" y="4802"/>
                  </a:lnTo>
                  <a:cubicBezTo>
                    <a:pt x="4096" y="5615"/>
                    <a:pt x="7270" y="9087"/>
                    <a:pt x="7595" y="13346"/>
                  </a:cubicBezTo>
                  <a:lnTo>
                    <a:pt x="5181" y="13346"/>
                  </a:lnTo>
                  <a:lnTo>
                    <a:pt x="7460" y="15814"/>
                  </a:lnTo>
                  <a:lnTo>
                    <a:pt x="10037" y="18608"/>
                  </a:lnTo>
                  <a:lnTo>
                    <a:pt x="12288" y="16194"/>
                  </a:lnTo>
                  <a:lnTo>
                    <a:pt x="14919" y="13346"/>
                  </a:lnTo>
                  <a:lnTo>
                    <a:pt x="12423" y="13346"/>
                  </a:lnTo>
                  <a:cubicBezTo>
                    <a:pt x="12071" y="6565"/>
                    <a:pt x="6972" y="1004"/>
                    <a:pt x="380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50" name="Google Shape;5150;p45"/>
          <p:cNvSpPr txBox="1"/>
          <p:nvPr/>
        </p:nvSpPr>
        <p:spPr>
          <a:xfrm>
            <a:off x="5864650" y="1679565"/>
            <a:ext cx="248405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" b="1" dirty="0">
              <a:solidFill>
                <a:schemeClr val="accent4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b="1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[PENDING, RESOLVED] + MODIFICA RICEVITORI </a:t>
            </a:r>
            <a:endParaRPr sz="1400" b="1" i="0" u="none" strike="noStrike" cap="none" dirty="0">
              <a:solidFill>
                <a:schemeClr val="accent4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 dirty="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I possibili cabiamenti possono essere fatti sia sullo stato che sui ricevitori</a:t>
            </a:r>
            <a:endParaRPr sz="1400" b="0" i="0" u="none" strike="noStrike" cap="none" dirty="0">
              <a:solidFill>
                <a:srgbClr val="8585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1" name="Google Shape;5151;p45"/>
          <p:cNvSpPr txBox="1"/>
          <p:nvPr/>
        </p:nvSpPr>
        <p:spPr>
          <a:xfrm>
            <a:off x="1155172" y="3114265"/>
            <a:ext cx="1797900" cy="8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b="1" dirty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[CLOSED]</a:t>
            </a:r>
            <a:r>
              <a:rPr lang="es" b="1" dirty="0">
                <a:solidFill>
                  <a:srgbClr val="5F7D95"/>
                </a:solidFill>
                <a:latin typeface="Roboto"/>
                <a:ea typeface="Roboto"/>
                <a:cs typeface="Roboto"/>
                <a:sym typeface="Roboto"/>
              </a:rPr>
              <a:t> o</a:t>
            </a: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[EXPIRED]</a:t>
            </a:r>
            <a:endParaRPr sz="1400" b="1" i="0" u="none" strike="noStrike" cap="none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dirty="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Il ticket, una volta risolto da un utente, viene convalidato oppure scade </a:t>
            </a:r>
            <a:endParaRPr sz="1400" b="0" i="0" u="none" strike="noStrike" cap="none" dirty="0">
              <a:solidFill>
                <a:srgbClr val="8585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2" name="Google Shape;5152;p45"/>
          <p:cNvSpPr txBox="1"/>
          <p:nvPr/>
        </p:nvSpPr>
        <p:spPr>
          <a:xfrm>
            <a:off x="5864650" y="3114265"/>
            <a:ext cx="236495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t-IT" sz="1400" b="1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COMMENTI</a:t>
            </a:r>
            <a:endParaRPr sz="1400" b="1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dirty="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Ogni ticket ha dedicata una sezione dove gli utenti possono interagire </a:t>
            </a:r>
            <a:endParaRPr sz="1400" b="0" i="0" u="none" strike="noStrike" cap="none" dirty="0">
              <a:solidFill>
                <a:srgbClr val="8585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3" name="Google Shape;5153;p45"/>
          <p:cNvSpPr txBox="1"/>
          <p:nvPr/>
        </p:nvSpPr>
        <p:spPr>
          <a:xfrm>
            <a:off x="1130147" y="1679565"/>
            <a:ext cx="17979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t-IT" sz="1400" b="1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[OPEN]</a:t>
            </a: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Un </a:t>
            </a:r>
            <a:r>
              <a:rPr lang="en-US" dirty="0" err="1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utente</a:t>
            </a:r>
            <a:r>
              <a:rPr lang="en-US" dirty="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crea</a:t>
            </a:r>
            <a:r>
              <a:rPr lang="en-US" dirty="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 un ticket </a:t>
            </a:r>
            <a:r>
              <a:rPr lang="en-US" dirty="0" err="1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scegliendo</a:t>
            </a:r>
            <a:r>
              <a:rPr lang="en-US" dirty="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gruppi</a:t>
            </a:r>
            <a:r>
              <a:rPr lang="en-US" dirty="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, topic e </a:t>
            </a:r>
            <a:r>
              <a:rPr lang="en-US" dirty="0" err="1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rPr>
              <a:t>ricevitori</a:t>
            </a:r>
            <a:endParaRPr lang="en-US" sz="1400" b="0" i="0" u="none" strike="noStrike" cap="none" dirty="0">
              <a:solidFill>
                <a:srgbClr val="8585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163" name="Google Shape;5163;p45"/>
          <p:cNvGrpSpPr/>
          <p:nvPr/>
        </p:nvGrpSpPr>
        <p:grpSpPr>
          <a:xfrm>
            <a:off x="4235404" y="3610608"/>
            <a:ext cx="205769" cy="206697"/>
            <a:chOff x="-49764975" y="3551225"/>
            <a:chExt cx="299300" cy="300650"/>
          </a:xfrm>
        </p:grpSpPr>
        <p:sp>
          <p:nvSpPr>
            <p:cNvPr id="5164" name="Google Shape;5164;p45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45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45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45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45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45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45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45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45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45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45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182" name="Google Shape;5182;p45"/>
          <p:cNvCxnSpPr/>
          <p:nvPr/>
        </p:nvCxnSpPr>
        <p:spPr>
          <a:xfrm>
            <a:off x="4779225" y="2182365"/>
            <a:ext cx="929400" cy="0"/>
          </a:xfrm>
          <a:prstGeom prst="straightConnector1">
            <a:avLst/>
          </a:prstGeom>
          <a:noFill/>
          <a:ln w="28575" cap="flat" cmpd="sng">
            <a:solidFill>
              <a:srgbClr val="A5B7C6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5183" name="Google Shape;5183;p45"/>
          <p:cNvCxnSpPr/>
          <p:nvPr/>
        </p:nvCxnSpPr>
        <p:spPr>
          <a:xfrm rot="10800000" flipH="1">
            <a:off x="4842850" y="3505240"/>
            <a:ext cx="780300" cy="7800"/>
          </a:xfrm>
          <a:prstGeom prst="straightConnector1">
            <a:avLst/>
          </a:prstGeom>
          <a:noFill/>
          <a:ln w="28575" cap="flat" cmpd="sng">
            <a:solidFill>
              <a:srgbClr val="193441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5184" name="Google Shape;5184;p45"/>
          <p:cNvCxnSpPr/>
          <p:nvPr/>
        </p:nvCxnSpPr>
        <p:spPr>
          <a:xfrm rot="10800000" flipH="1">
            <a:off x="3095725" y="2182365"/>
            <a:ext cx="865500" cy="7800"/>
          </a:xfrm>
          <a:prstGeom prst="straightConnector1">
            <a:avLst/>
          </a:prstGeom>
          <a:noFill/>
          <a:ln w="28575" cap="flat" cmpd="sng">
            <a:solidFill>
              <a:srgbClr val="435D74"/>
            </a:solidFill>
            <a:prstDash val="solid"/>
            <a:round/>
            <a:headEnd type="stealth" w="med" len="med"/>
            <a:tailEnd type="none" w="sm" len="sm"/>
          </a:ln>
        </p:spPr>
      </p:cxnSp>
      <p:cxnSp>
        <p:nvCxnSpPr>
          <p:cNvPr id="5185" name="Google Shape;5185;p45"/>
          <p:cNvCxnSpPr/>
          <p:nvPr/>
        </p:nvCxnSpPr>
        <p:spPr>
          <a:xfrm rot="10800000" flipH="1">
            <a:off x="3149834" y="3512015"/>
            <a:ext cx="865500" cy="7800"/>
          </a:xfrm>
          <a:prstGeom prst="straightConnector1">
            <a:avLst/>
          </a:prstGeom>
          <a:noFill/>
          <a:ln w="28575" cap="flat" cmpd="sng">
            <a:solidFill>
              <a:srgbClr val="5F7D95"/>
            </a:solidFill>
            <a:prstDash val="solid"/>
            <a:round/>
            <a:headEnd type="stealth" w="med" len="med"/>
            <a:tailEnd type="none" w="sm" len="sm"/>
          </a:ln>
        </p:spPr>
      </p:cxnSp>
      <p:grpSp>
        <p:nvGrpSpPr>
          <p:cNvPr id="44" name="Google Shape;11183;p73">
            <a:extLst>
              <a:ext uri="{FF2B5EF4-FFF2-40B4-BE49-F238E27FC236}">
                <a16:creationId xmlns:a16="http://schemas.microsoft.com/office/drawing/2014/main" id="{D0846A2B-5B1D-4B89-9542-22F53EDF5F85}"/>
              </a:ext>
            </a:extLst>
          </p:cNvPr>
          <p:cNvGrpSpPr/>
          <p:nvPr/>
        </p:nvGrpSpPr>
        <p:grpSpPr>
          <a:xfrm>
            <a:off x="5158756" y="2773955"/>
            <a:ext cx="239360" cy="237186"/>
            <a:chOff x="-34778075" y="2272675"/>
            <a:chExt cx="293800" cy="293025"/>
          </a:xfrm>
          <a:solidFill>
            <a:schemeClr val="bg1"/>
          </a:solidFill>
        </p:grpSpPr>
        <p:sp>
          <p:nvSpPr>
            <p:cNvPr id="45" name="Google Shape;11184;p73">
              <a:extLst>
                <a:ext uri="{FF2B5EF4-FFF2-40B4-BE49-F238E27FC236}">
                  <a16:creationId xmlns:a16="http://schemas.microsoft.com/office/drawing/2014/main" id="{31EFEEB9-7BC0-4705-88D0-13EA2B10839F}"/>
                </a:ext>
              </a:extLst>
            </p:cNvPr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185;p73">
              <a:extLst>
                <a:ext uri="{FF2B5EF4-FFF2-40B4-BE49-F238E27FC236}">
                  <a16:creationId xmlns:a16="http://schemas.microsoft.com/office/drawing/2014/main" id="{DBDD74BE-28D5-4087-92C8-43CCFC6A0F66}"/>
                </a:ext>
              </a:extLst>
            </p:cNvPr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186;p73">
              <a:extLst>
                <a:ext uri="{FF2B5EF4-FFF2-40B4-BE49-F238E27FC236}">
                  <a16:creationId xmlns:a16="http://schemas.microsoft.com/office/drawing/2014/main" id="{7B1E021D-8CC1-47F2-A2C9-FC1A171B899D}"/>
                </a:ext>
              </a:extLst>
            </p:cNvPr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13058;p77">
            <a:extLst>
              <a:ext uri="{FF2B5EF4-FFF2-40B4-BE49-F238E27FC236}">
                <a16:creationId xmlns:a16="http://schemas.microsoft.com/office/drawing/2014/main" id="{FC4B837E-FCC0-4B20-B763-B73E37E96B8D}"/>
              </a:ext>
            </a:extLst>
          </p:cNvPr>
          <p:cNvGrpSpPr/>
          <p:nvPr/>
        </p:nvGrpSpPr>
        <p:grpSpPr>
          <a:xfrm>
            <a:off x="4305015" y="1869842"/>
            <a:ext cx="283196" cy="287713"/>
            <a:chOff x="-1183550" y="3586525"/>
            <a:chExt cx="296175" cy="290550"/>
          </a:xfrm>
          <a:solidFill>
            <a:schemeClr val="bg1"/>
          </a:solidFill>
        </p:grpSpPr>
        <p:sp>
          <p:nvSpPr>
            <p:cNvPr id="49" name="Google Shape;13059;p77">
              <a:extLst>
                <a:ext uri="{FF2B5EF4-FFF2-40B4-BE49-F238E27FC236}">
                  <a16:creationId xmlns:a16="http://schemas.microsoft.com/office/drawing/2014/main" id="{CB7A5C6D-81D6-421B-8421-2694FA2612C6}"/>
                </a:ext>
              </a:extLst>
            </p:cNvPr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060;p77">
              <a:extLst>
                <a:ext uri="{FF2B5EF4-FFF2-40B4-BE49-F238E27FC236}">
                  <a16:creationId xmlns:a16="http://schemas.microsoft.com/office/drawing/2014/main" id="{E54C1D1C-08B4-42A9-B569-EABBC64F25B6}"/>
                </a:ext>
              </a:extLst>
            </p:cNvPr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061;p77">
              <a:extLst>
                <a:ext uri="{FF2B5EF4-FFF2-40B4-BE49-F238E27FC236}">
                  <a16:creationId xmlns:a16="http://schemas.microsoft.com/office/drawing/2014/main" id="{C5546CCA-9E24-43BE-841D-B654E7D19861}"/>
                </a:ext>
              </a:extLst>
            </p:cNvPr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062;p77">
              <a:extLst>
                <a:ext uri="{FF2B5EF4-FFF2-40B4-BE49-F238E27FC236}">
                  <a16:creationId xmlns:a16="http://schemas.microsoft.com/office/drawing/2014/main" id="{60DF6072-31C9-49FB-B77A-E1B6B412EBDA}"/>
                </a:ext>
              </a:extLst>
            </p:cNvPr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063;p77">
              <a:extLst>
                <a:ext uri="{FF2B5EF4-FFF2-40B4-BE49-F238E27FC236}">
                  <a16:creationId xmlns:a16="http://schemas.microsoft.com/office/drawing/2014/main" id="{C4A782B9-C1B7-4755-8559-B22CDFFF9798}"/>
                </a:ext>
              </a:extLst>
            </p:cNvPr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064;p77">
              <a:extLst>
                <a:ext uri="{FF2B5EF4-FFF2-40B4-BE49-F238E27FC236}">
                  <a16:creationId xmlns:a16="http://schemas.microsoft.com/office/drawing/2014/main" id="{3B617AC8-D461-49A5-A35F-CDFB4FA81B4C}"/>
                </a:ext>
              </a:extLst>
            </p:cNvPr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065;p77">
              <a:extLst>
                <a:ext uri="{FF2B5EF4-FFF2-40B4-BE49-F238E27FC236}">
                  <a16:creationId xmlns:a16="http://schemas.microsoft.com/office/drawing/2014/main" id="{0FADD936-56E6-4DC8-90FF-D2D62C2436D9}"/>
                </a:ext>
              </a:extLst>
            </p:cNvPr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066;p77">
              <a:extLst>
                <a:ext uri="{FF2B5EF4-FFF2-40B4-BE49-F238E27FC236}">
                  <a16:creationId xmlns:a16="http://schemas.microsoft.com/office/drawing/2014/main" id="{2363FAF4-963A-4738-A3DA-6CFF394BE4C6}"/>
                </a:ext>
              </a:extLst>
            </p:cNvPr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067;p77">
              <a:extLst>
                <a:ext uri="{FF2B5EF4-FFF2-40B4-BE49-F238E27FC236}">
                  <a16:creationId xmlns:a16="http://schemas.microsoft.com/office/drawing/2014/main" id="{82F98320-5315-4CD2-A0CF-9E3271B440BA}"/>
                </a:ext>
              </a:extLst>
            </p:cNvPr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8695;p68">
            <a:extLst>
              <a:ext uri="{FF2B5EF4-FFF2-40B4-BE49-F238E27FC236}">
                <a16:creationId xmlns:a16="http://schemas.microsoft.com/office/drawing/2014/main" id="{484C9749-5987-4697-BF82-258AEA45B851}"/>
              </a:ext>
            </a:extLst>
          </p:cNvPr>
          <p:cNvGrpSpPr/>
          <p:nvPr/>
        </p:nvGrpSpPr>
        <p:grpSpPr>
          <a:xfrm>
            <a:off x="3430395" y="2722795"/>
            <a:ext cx="232942" cy="230692"/>
            <a:chOff x="5049725" y="1435050"/>
            <a:chExt cx="486550" cy="481850"/>
          </a:xfrm>
          <a:solidFill>
            <a:schemeClr val="bg1"/>
          </a:solidFill>
        </p:grpSpPr>
        <p:sp>
          <p:nvSpPr>
            <p:cNvPr id="59" name="Google Shape;8696;p68">
              <a:extLst>
                <a:ext uri="{FF2B5EF4-FFF2-40B4-BE49-F238E27FC236}">
                  <a16:creationId xmlns:a16="http://schemas.microsoft.com/office/drawing/2014/main" id="{70A81C91-4700-45F2-9A35-7EDC2B4D655D}"/>
                </a:ext>
              </a:extLst>
            </p:cNvPr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" name="Google Shape;8697;p68">
              <a:extLst>
                <a:ext uri="{FF2B5EF4-FFF2-40B4-BE49-F238E27FC236}">
                  <a16:creationId xmlns:a16="http://schemas.microsoft.com/office/drawing/2014/main" id="{33B32939-22AE-48AE-805D-BB756662327A}"/>
                </a:ext>
              </a:extLst>
            </p:cNvPr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" name="Google Shape;8698;p68">
              <a:extLst>
                <a:ext uri="{FF2B5EF4-FFF2-40B4-BE49-F238E27FC236}">
                  <a16:creationId xmlns:a16="http://schemas.microsoft.com/office/drawing/2014/main" id="{CAFF660B-4B34-4CFE-8C73-5357ED5830D2}"/>
                </a:ext>
              </a:extLst>
            </p:cNvPr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" name="Google Shape;8699;p68">
              <a:extLst>
                <a:ext uri="{FF2B5EF4-FFF2-40B4-BE49-F238E27FC236}">
                  <a16:creationId xmlns:a16="http://schemas.microsoft.com/office/drawing/2014/main" id="{CFD8EBD6-4D45-4EB1-8D8D-623A8436AFBC}"/>
                </a:ext>
              </a:extLst>
            </p:cNvPr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3">
                    <a:lumMod val="50000"/>
                  </a:schemeClr>
                </a:solidFill>
              </a:rPr>
              <a:t>Charts.js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08" name="Google Shape;208;p38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Ogni utente può accedere alla sezione dedicata ad alcune statistiche. In base al ruolo si accede ad una dashboard diversa</a:t>
            </a:r>
            <a:endParaRPr dirty="0"/>
          </a:p>
        </p:txBody>
      </p:sp>
      <p:sp>
        <p:nvSpPr>
          <p:cNvPr id="209" name="Google Shape;209;p38"/>
          <p:cNvSpPr txBox="1">
            <a:spLocks noGrp="1"/>
          </p:cNvSpPr>
          <p:nvPr>
            <p:ph type="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3">
                    <a:lumMod val="50000"/>
                  </a:schemeClr>
                </a:solidFill>
              </a:rPr>
              <a:t>Celery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0" name="Google Shape;210;p38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meccanismo per settare un ticket come scaduto è gestito in modo autonomo con un task periodico</a:t>
            </a:r>
            <a:endParaRPr dirty="0"/>
          </a:p>
        </p:txBody>
      </p:sp>
      <p:sp>
        <p:nvSpPr>
          <p:cNvPr id="211" name="Google Shape;211;p38"/>
          <p:cNvSpPr txBox="1">
            <a:spLocks noGrp="1"/>
          </p:cNvSpPr>
          <p:nvPr>
            <p:ph type="title" idx="5"/>
          </p:nvPr>
        </p:nvSpPr>
        <p:spPr>
          <a:xfrm>
            <a:off x="6292048" y="2135900"/>
            <a:ext cx="2851952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3">
                    <a:lumMod val="50000"/>
                  </a:schemeClr>
                </a:solidFill>
              </a:rPr>
              <a:t>Swagger/GitHub/Docker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2" name="Google Shape;212;p38"/>
          <p:cNvSpPr txBox="1">
            <a:spLocks noGrp="1"/>
          </p:cNvSpPr>
          <p:nvPr>
            <p:ph type="title" idx="6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Gli strumenti utili per la documentazione e la creazione delle API, nonché della condivisione del codice così anche del deployment dell’applicazione</a:t>
            </a:r>
            <a:endParaRPr dirty="0"/>
          </a:p>
        </p:txBody>
      </p:sp>
      <p:sp>
        <p:nvSpPr>
          <p:cNvPr id="206" name="Google Shape;206;p38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t-IT" sz="2400" dirty="0"/>
              <a:t>Strumenti utilizzati per alcune funzionalità essenziali</a:t>
            </a:r>
            <a:endParaRPr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>
            <a:spLocks noGrp="1"/>
          </p:cNvSpPr>
          <p:nvPr>
            <p:ph type="title" idx="2"/>
          </p:nvPr>
        </p:nvSpPr>
        <p:spPr>
          <a:xfrm>
            <a:off x="773868" y="2187200"/>
            <a:ext cx="2358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Capire le varie funzionalità possibili per ogni tipologia di utente</a:t>
            </a:r>
            <a:endParaRPr dirty="0"/>
          </a:p>
        </p:txBody>
      </p:sp>
      <p:sp>
        <p:nvSpPr>
          <p:cNvPr id="218" name="Google Shape;218;p39"/>
          <p:cNvSpPr txBox="1">
            <a:spLocks noGrp="1"/>
          </p:cNvSpPr>
          <p:nvPr>
            <p:ph type="title" idx="4"/>
          </p:nvPr>
        </p:nvSpPr>
        <p:spPr>
          <a:xfrm>
            <a:off x="3522206" y="2187200"/>
            <a:ext cx="2358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Tutta la logica della struttura dati e l’evoluzione di questa</a:t>
            </a:r>
            <a:endParaRPr dirty="0"/>
          </a:p>
        </p:txBody>
      </p:sp>
      <p:sp>
        <p:nvSpPr>
          <p:cNvPr id="219" name="Google Shape;219;p39"/>
          <p:cNvSpPr txBox="1">
            <a:spLocks noGrp="1"/>
          </p:cNvSpPr>
          <p:nvPr>
            <p:ph type="title" idx="6"/>
          </p:nvPr>
        </p:nvSpPr>
        <p:spPr>
          <a:xfrm>
            <a:off x="6270543" y="2187200"/>
            <a:ext cx="2358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Promuovere quanto più possibile l’idea di community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title" idx="8"/>
          </p:nvPr>
        </p:nvSpPr>
        <p:spPr>
          <a:xfrm>
            <a:off x="773868" y="3769825"/>
            <a:ext cx="2358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Rappresentazione dei dati significativi in modo efficace</a:t>
            </a:r>
            <a:endParaRPr dirty="0"/>
          </a:p>
        </p:txBody>
      </p:sp>
      <p:sp>
        <p:nvSpPr>
          <p:cNvPr id="221" name="Google Shape;221;p39"/>
          <p:cNvSpPr txBox="1">
            <a:spLocks noGrp="1"/>
          </p:cNvSpPr>
          <p:nvPr>
            <p:ph type="title" idx="13"/>
          </p:nvPr>
        </p:nvSpPr>
        <p:spPr>
          <a:xfrm>
            <a:off x="3522206" y="3769825"/>
            <a:ext cx="2358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Formulare una documentazione ufficiale delle API </a:t>
            </a:r>
            <a:endParaRPr dirty="0"/>
          </a:p>
        </p:txBody>
      </p:sp>
      <p:sp>
        <p:nvSpPr>
          <p:cNvPr id="222" name="Google Shape;222;p39"/>
          <p:cNvSpPr txBox="1">
            <a:spLocks noGrp="1"/>
          </p:cNvSpPr>
          <p:nvPr>
            <p:ph type="title" idx="15"/>
          </p:nvPr>
        </p:nvSpPr>
        <p:spPr>
          <a:xfrm>
            <a:off x="6270543" y="3769825"/>
            <a:ext cx="23583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Uno sguardo ai requisiti minimi di sicurezza e autenticazione</a:t>
            </a:r>
            <a:br>
              <a:rPr lang="it-IT" dirty="0"/>
            </a:br>
            <a:r>
              <a:rPr lang="it-IT" dirty="0"/>
              <a:t>(</a:t>
            </a:r>
            <a:r>
              <a:rPr lang="it-IT" dirty="0" err="1"/>
              <a:t>Proof</a:t>
            </a:r>
            <a:r>
              <a:rPr lang="it-IT" dirty="0"/>
              <a:t>-of-Work)</a:t>
            </a:r>
            <a:endParaRPr dirty="0"/>
          </a:p>
        </p:txBody>
      </p:sp>
      <p:sp>
        <p:nvSpPr>
          <p:cNvPr id="223" name="Google Shape;223;p39"/>
          <p:cNvSpPr txBox="1">
            <a:spLocks noGrp="1"/>
          </p:cNvSpPr>
          <p:nvPr>
            <p:ph type="title" idx="16"/>
          </p:nvPr>
        </p:nvSpPr>
        <p:spPr>
          <a:xfrm>
            <a:off x="1388663" y="633200"/>
            <a:ext cx="6738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PANORAMICA</a:t>
            </a:r>
            <a:endParaRPr dirty="0"/>
          </a:p>
        </p:txBody>
      </p:sp>
      <p:sp>
        <p:nvSpPr>
          <p:cNvPr id="224" name="Google Shape;224;p39"/>
          <p:cNvSpPr txBox="1">
            <a:spLocks noGrp="1"/>
          </p:cNvSpPr>
          <p:nvPr>
            <p:ph type="title"/>
          </p:nvPr>
        </p:nvSpPr>
        <p:spPr>
          <a:xfrm>
            <a:off x="774016" y="1843100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0070C0"/>
                </a:solidFill>
              </a:rPr>
              <a:t>RUOLI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225" name="Google Shape;225;p39"/>
          <p:cNvSpPr txBox="1">
            <a:spLocks noGrp="1"/>
          </p:cNvSpPr>
          <p:nvPr>
            <p:ph type="title" idx="3"/>
          </p:nvPr>
        </p:nvSpPr>
        <p:spPr>
          <a:xfrm>
            <a:off x="3522279" y="1843100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>
                    <a:lumMod val="75000"/>
                  </a:schemeClr>
                </a:solidFill>
              </a:rPr>
              <a:t>GESTIONE TICKET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26" name="Google Shape;226;p39"/>
          <p:cNvSpPr txBox="1">
            <a:spLocks noGrp="1"/>
          </p:cNvSpPr>
          <p:nvPr>
            <p:ph type="title" idx="5"/>
          </p:nvPr>
        </p:nvSpPr>
        <p:spPr>
          <a:xfrm>
            <a:off x="6270616" y="1843100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B0F0"/>
                </a:solidFill>
              </a:rPr>
              <a:t>INTERAZIONE</a:t>
            </a:r>
            <a:r>
              <a:rPr lang="es" dirty="0"/>
              <a:t> </a:t>
            </a:r>
            <a:endParaRPr dirty="0"/>
          </a:p>
        </p:txBody>
      </p:sp>
      <p:sp>
        <p:nvSpPr>
          <p:cNvPr id="227" name="Google Shape;227;p39"/>
          <p:cNvSpPr txBox="1">
            <a:spLocks noGrp="1"/>
          </p:cNvSpPr>
          <p:nvPr>
            <p:ph type="title" idx="7"/>
          </p:nvPr>
        </p:nvSpPr>
        <p:spPr>
          <a:xfrm>
            <a:off x="774016" y="3425725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chemeClr val="accent5">
                    <a:lumMod val="50000"/>
                  </a:schemeClr>
                </a:solidFill>
              </a:rPr>
              <a:t>GRAFICI INTUITIVI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28" name="Google Shape;228;p39"/>
          <p:cNvSpPr txBox="1">
            <a:spLocks noGrp="1"/>
          </p:cNvSpPr>
          <p:nvPr>
            <p:ph type="title" idx="9"/>
          </p:nvPr>
        </p:nvSpPr>
        <p:spPr>
          <a:xfrm>
            <a:off x="3522279" y="3425725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B050"/>
                </a:solidFill>
              </a:rPr>
              <a:t>DOCUMENTAZIONE</a:t>
            </a:r>
            <a:endParaRPr dirty="0">
              <a:solidFill>
                <a:srgbClr val="00B050"/>
              </a:solidFill>
            </a:endParaRPr>
          </a:p>
        </p:txBody>
      </p:sp>
      <p:sp>
        <p:nvSpPr>
          <p:cNvPr id="229" name="Google Shape;229;p39"/>
          <p:cNvSpPr txBox="1">
            <a:spLocks noGrp="1"/>
          </p:cNvSpPr>
          <p:nvPr>
            <p:ph type="title" idx="14"/>
          </p:nvPr>
        </p:nvSpPr>
        <p:spPr>
          <a:xfrm>
            <a:off x="6270616" y="3425725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C00000"/>
                </a:solidFill>
              </a:rPr>
              <a:t>AUTENTICAZIONE</a:t>
            </a:r>
            <a:endParaRPr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9" name="Google Shape;5339;p58"/>
          <p:cNvSpPr txBox="1">
            <a:spLocks noGrp="1"/>
          </p:cNvSpPr>
          <p:nvPr>
            <p:ph type="title"/>
          </p:nvPr>
        </p:nvSpPr>
        <p:spPr>
          <a:xfrm>
            <a:off x="5109900" y="1688525"/>
            <a:ext cx="359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Demo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dirty="0"/>
          </a:p>
        </p:txBody>
      </p:sp>
      <p:grpSp>
        <p:nvGrpSpPr>
          <p:cNvPr id="5340" name="Google Shape;5340;p58"/>
          <p:cNvGrpSpPr/>
          <p:nvPr/>
        </p:nvGrpSpPr>
        <p:grpSpPr>
          <a:xfrm>
            <a:off x="451999" y="1209465"/>
            <a:ext cx="3582102" cy="2724569"/>
            <a:chOff x="761990" y="1565538"/>
            <a:chExt cx="3582102" cy="2724569"/>
          </a:xfrm>
        </p:grpSpPr>
        <p:pic>
          <p:nvPicPr>
            <p:cNvPr id="5341" name="Google Shape;5341;p58"/>
            <p:cNvPicPr preferRelativeResize="0"/>
            <p:nvPr/>
          </p:nvPicPr>
          <p:blipFill rotWithShape="1">
            <a:blip r:embed="rId3">
              <a:alphaModFix/>
            </a:blip>
            <a:srcRect b="21179"/>
            <a:stretch/>
          </p:blipFill>
          <p:spPr>
            <a:xfrm>
              <a:off x="869200" y="1674824"/>
              <a:ext cx="3372802" cy="20712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342" name="Google Shape;5342;p58"/>
            <p:cNvGrpSpPr/>
            <p:nvPr/>
          </p:nvGrpSpPr>
          <p:grpSpPr>
            <a:xfrm>
              <a:off x="761990" y="1565538"/>
              <a:ext cx="3582102" cy="2724569"/>
              <a:chOff x="3422350" y="731675"/>
              <a:chExt cx="4831537" cy="3674898"/>
            </a:xfrm>
          </p:grpSpPr>
          <p:sp>
            <p:nvSpPr>
              <p:cNvPr id="5343" name="Google Shape;5343;p58"/>
              <p:cNvSpPr/>
              <p:nvPr/>
            </p:nvSpPr>
            <p:spPr>
              <a:xfrm>
                <a:off x="5352325" y="4031650"/>
                <a:ext cx="958800" cy="255300"/>
              </a:xfrm>
              <a:prstGeom prst="rect">
                <a:avLst/>
              </a:prstGeom>
              <a:solidFill>
                <a:srgbClr val="A0A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4" name="Google Shape;5344;p58"/>
              <p:cNvSpPr/>
              <p:nvPr/>
            </p:nvSpPr>
            <p:spPr>
              <a:xfrm flipH="1">
                <a:off x="6230475" y="3891500"/>
                <a:ext cx="399775" cy="489077"/>
              </a:xfrm>
              <a:custGeom>
                <a:avLst/>
                <a:gdLst/>
                <a:ahLst/>
                <a:cxnLst/>
                <a:rect l="l" t="t" r="r" b="b"/>
                <a:pathLst>
                  <a:path w="15991" h="18395" extrusionOk="0">
                    <a:moveTo>
                      <a:pt x="1325" y="15800"/>
                    </a:moveTo>
                    <a:cubicBezTo>
                      <a:pt x="2082" y="15098"/>
                      <a:pt x="4341" y="13522"/>
                      <a:pt x="5354" y="12612"/>
                    </a:cubicBezTo>
                    <a:cubicBezTo>
                      <a:pt x="6368" y="11702"/>
                      <a:pt x="6856" y="11031"/>
                      <a:pt x="7406" y="10341"/>
                    </a:cubicBezTo>
                    <a:cubicBezTo>
                      <a:pt x="7956" y="9651"/>
                      <a:pt x="8176" y="9340"/>
                      <a:pt x="8652" y="8473"/>
                    </a:cubicBezTo>
                    <a:cubicBezTo>
                      <a:pt x="9128" y="7606"/>
                      <a:pt x="9849" y="6220"/>
                      <a:pt x="10264" y="5139"/>
                    </a:cubicBezTo>
                    <a:cubicBezTo>
                      <a:pt x="10679" y="4058"/>
                      <a:pt x="10948" y="2702"/>
                      <a:pt x="11143" y="1988"/>
                    </a:cubicBezTo>
                    <a:cubicBezTo>
                      <a:pt x="11338" y="1274"/>
                      <a:pt x="11241" y="1067"/>
                      <a:pt x="11436" y="853"/>
                    </a:cubicBezTo>
                    <a:cubicBezTo>
                      <a:pt x="11631" y="639"/>
                      <a:pt x="11558" y="-845"/>
                      <a:pt x="12315" y="706"/>
                    </a:cubicBezTo>
                    <a:cubicBezTo>
                      <a:pt x="13072" y="2257"/>
                      <a:pt x="16162" y="7838"/>
                      <a:pt x="15979" y="10158"/>
                    </a:cubicBezTo>
                    <a:cubicBezTo>
                      <a:pt x="15796" y="12478"/>
                      <a:pt x="13756" y="13577"/>
                      <a:pt x="11216" y="14627"/>
                    </a:cubicBezTo>
                    <a:cubicBezTo>
                      <a:pt x="8676" y="15677"/>
                      <a:pt x="2461" y="15836"/>
                      <a:pt x="739" y="16459"/>
                    </a:cubicBezTo>
                    <a:cubicBezTo>
                      <a:pt x="-983" y="17082"/>
                      <a:pt x="873" y="18303"/>
                      <a:pt x="885" y="18364"/>
                    </a:cubicBezTo>
                    <a:cubicBezTo>
                      <a:pt x="897" y="18425"/>
                      <a:pt x="739" y="17252"/>
                      <a:pt x="812" y="16825"/>
                    </a:cubicBezTo>
                    <a:cubicBezTo>
                      <a:pt x="885" y="16398"/>
                      <a:pt x="568" y="16502"/>
                      <a:pt x="1325" y="15800"/>
                    </a:cubicBezTo>
                    <a:close/>
                  </a:path>
                </a:pathLst>
              </a:custGeom>
              <a:solidFill>
                <a:srgbClr val="A0A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5" name="Google Shape;5345;p58"/>
              <p:cNvSpPr/>
              <p:nvPr/>
            </p:nvSpPr>
            <p:spPr>
              <a:xfrm>
                <a:off x="5043518" y="3915067"/>
                <a:ext cx="399775" cy="459875"/>
              </a:xfrm>
              <a:custGeom>
                <a:avLst/>
                <a:gdLst/>
                <a:ahLst/>
                <a:cxnLst/>
                <a:rect l="l" t="t" r="r" b="b"/>
                <a:pathLst>
                  <a:path w="15991" h="18395" extrusionOk="0">
                    <a:moveTo>
                      <a:pt x="1325" y="15800"/>
                    </a:moveTo>
                    <a:cubicBezTo>
                      <a:pt x="2082" y="15098"/>
                      <a:pt x="4341" y="13522"/>
                      <a:pt x="5354" y="12612"/>
                    </a:cubicBezTo>
                    <a:cubicBezTo>
                      <a:pt x="6368" y="11702"/>
                      <a:pt x="6856" y="11031"/>
                      <a:pt x="7406" y="10341"/>
                    </a:cubicBezTo>
                    <a:cubicBezTo>
                      <a:pt x="7956" y="9651"/>
                      <a:pt x="8176" y="9340"/>
                      <a:pt x="8652" y="8473"/>
                    </a:cubicBezTo>
                    <a:cubicBezTo>
                      <a:pt x="9128" y="7606"/>
                      <a:pt x="9849" y="6220"/>
                      <a:pt x="10264" y="5139"/>
                    </a:cubicBezTo>
                    <a:cubicBezTo>
                      <a:pt x="10679" y="4058"/>
                      <a:pt x="10948" y="2702"/>
                      <a:pt x="11143" y="1988"/>
                    </a:cubicBezTo>
                    <a:cubicBezTo>
                      <a:pt x="11338" y="1274"/>
                      <a:pt x="11241" y="1067"/>
                      <a:pt x="11436" y="853"/>
                    </a:cubicBezTo>
                    <a:cubicBezTo>
                      <a:pt x="11631" y="639"/>
                      <a:pt x="11558" y="-845"/>
                      <a:pt x="12315" y="706"/>
                    </a:cubicBezTo>
                    <a:cubicBezTo>
                      <a:pt x="13072" y="2257"/>
                      <a:pt x="16162" y="7838"/>
                      <a:pt x="15979" y="10158"/>
                    </a:cubicBezTo>
                    <a:cubicBezTo>
                      <a:pt x="15796" y="12478"/>
                      <a:pt x="13756" y="13577"/>
                      <a:pt x="11216" y="14627"/>
                    </a:cubicBezTo>
                    <a:cubicBezTo>
                      <a:pt x="8676" y="15677"/>
                      <a:pt x="2461" y="15836"/>
                      <a:pt x="739" y="16459"/>
                    </a:cubicBezTo>
                    <a:cubicBezTo>
                      <a:pt x="-983" y="17082"/>
                      <a:pt x="873" y="18303"/>
                      <a:pt x="885" y="18364"/>
                    </a:cubicBezTo>
                    <a:cubicBezTo>
                      <a:pt x="897" y="18425"/>
                      <a:pt x="739" y="17252"/>
                      <a:pt x="812" y="16825"/>
                    </a:cubicBezTo>
                    <a:cubicBezTo>
                      <a:pt x="885" y="16398"/>
                      <a:pt x="568" y="16502"/>
                      <a:pt x="1325" y="15800"/>
                    </a:cubicBezTo>
                    <a:close/>
                  </a:path>
                </a:pathLst>
              </a:custGeom>
              <a:solidFill>
                <a:srgbClr val="A0A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6" name="Google Shape;5346;p58"/>
              <p:cNvSpPr/>
              <p:nvPr/>
            </p:nvSpPr>
            <p:spPr>
              <a:xfrm>
                <a:off x="5183975" y="3763900"/>
                <a:ext cx="87000" cy="25200"/>
              </a:xfrm>
              <a:prstGeom prst="rect">
                <a:avLst/>
              </a:prstGeom>
              <a:solidFill>
                <a:srgbClr val="A0A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7" name="Google Shape;5347;p58"/>
              <p:cNvSpPr/>
              <p:nvPr/>
            </p:nvSpPr>
            <p:spPr>
              <a:xfrm>
                <a:off x="5348300" y="3810000"/>
                <a:ext cx="981000" cy="185400"/>
              </a:xfrm>
              <a:prstGeom prst="rect">
                <a:avLst/>
              </a:prstGeom>
              <a:solidFill>
                <a:srgbClr val="A0A0A0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8" name="Google Shape;5348;p58"/>
              <p:cNvSpPr/>
              <p:nvPr/>
            </p:nvSpPr>
            <p:spPr>
              <a:xfrm>
                <a:off x="5258919" y="4129800"/>
                <a:ext cx="29" cy="2369"/>
              </a:xfrm>
              <a:custGeom>
                <a:avLst/>
                <a:gdLst/>
                <a:ahLst/>
                <a:cxnLst/>
                <a:rect l="l" t="t" r="r" b="b"/>
                <a:pathLst>
                  <a:path w="1" h="82" extrusionOk="0">
                    <a:moveTo>
                      <a:pt x="1" y="8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9" name="Google Shape;5349;p58"/>
              <p:cNvSpPr/>
              <p:nvPr/>
            </p:nvSpPr>
            <p:spPr>
              <a:xfrm>
                <a:off x="5223962" y="4174089"/>
                <a:ext cx="2369" cy="7020"/>
              </a:xfrm>
              <a:custGeom>
                <a:avLst/>
                <a:gdLst/>
                <a:ahLst/>
                <a:cxnLst/>
                <a:rect l="l" t="t" r="r" b="b"/>
                <a:pathLst>
                  <a:path w="82" h="243" extrusionOk="0">
                    <a:moveTo>
                      <a:pt x="1" y="243"/>
                    </a:moveTo>
                    <a:lnTo>
                      <a:pt x="81" y="1"/>
                    </a:ln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0" name="Google Shape;5350;p58"/>
              <p:cNvSpPr/>
              <p:nvPr/>
            </p:nvSpPr>
            <p:spPr>
              <a:xfrm>
                <a:off x="6447569" y="4174089"/>
                <a:ext cx="4709" cy="4680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2" extrusionOk="0">
                    <a:moveTo>
                      <a:pt x="1" y="1"/>
                    </a:moveTo>
                    <a:lnTo>
                      <a:pt x="162" y="162"/>
                    </a:ln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1" name="Google Shape;5351;p58"/>
              <p:cNvSpPr/>
              <p:nvPr/>
            </p:nvSpPr>
            <p:spPr>
              <a:xfrm>
                <a:off x="6417292" y="4132140"/>
                <a:ext cx="29" cy="2369"/>
              </a:xfrm>
              <a:custGeom>
                <a:avLst/>
                <a:gdLst/>
                <a:ahLst/>
                <a:cxnLst/>
                <a:rect l="l" t="t" r="r" b="b"/>
                <a:pathLst>
                  <a:path w="1" h="82" extrusionOk="0">
                    <a:moveTo>
                      <a:pt x="0" y="0"/>
                    </a:move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2" name="Google Shape;5352;p58"/>
              <p:cNvSpPr/>
              <p:nvPr/>
            </p:nvSpPr>
            <p:spPr>
              <a:xfrm>
                <a:off x="5028174" y="4248712"/>
                <a:ext cx="1619862" cy="97879"/>
              </a:xfrm>
              <a:custGeom>
                <a:avLst/>
                <a:gdLst/>
                <a:ahLst/>
                <a:cxnLst/>
                <a:rect l="l" t="t" r="r" b="b"/>
                <a:pathLst>
                  <a:path w="56070" h="3388" extrusionOk="0">
                    <a:moveTo>
                      <a:pt x="4435" y="1"/>
                    </a:moveTo>
                    <a:lnTo>
                      <a:pt x="4196" y="160"/>
                    </a:lnTo>
                    <a:lnTo>
                      <a:pt x="4200" y="160"/>
                    </a:lnTo>
                    <a:cubicBezTo>
                      <a:pt x="4279" y="105"/>
                      <a:pt x="4357" y="53"/>
                      <a:pt x="4435" y="1"/>
                    </a:cubicBezTo>
                    <a:close/>
                    <a:moveTo>
                      <a:pt x="51636" y="1"/>
                    </a:moveTo>
                    <a:cubicBezTo>
                      <a:pt x="51714" y="53"/>
                      <a:pt x="51792" y="105"/>
                      <a:pt x="51868" y="160"/>
                    </a:cubicBezTo>
                    <a:lnTo>
                      <a:pt x="51875" y="160"/>
                    </a:lnTo>
                    <a:lnTo>
                      <a:pt x="51636" y="1"/>
                    </a:lnTo>
                    <a:close/>
                    <a:moveTo>
                      <a:pt x="4200" y="160"/>
                    </a:moveTo>
                    <a:cubicBezTo>
                      <a:pt x="4037" y="275"/>
                      <a:pt x="3875" y="401"/>
                      <a:pt x="3712" y="564"/>
                    </a:cubicBezTo>
                    <a:lnTo>
                      <a:pt x="82" y="3226"/>
                    </a:lnTo>
                    <a:cubicBezTo>
                      <a:pt x="82" y="3307"/>
                      <a:pt x="1" y="3307"/>
                      <a:pt x="1" y="3387"/>
                    </a:cubicBezTo>
                    <a:lnTo>
                      <a:pt x="56070" y="3387"/>
                    </a:lnTo>
                    <a:lnTo>
                      <a:pt x="55909" y="3226"/>
                    </a:lnTo>
                    <a:lnTo>
                      <a:pt x="52278" y="564"/>
                    </a:lnTo>
                    <a:cubicBezTo>
                      <a:pt x="52170" y="401"/>
                      <a:pt x="52025" y="275"/>
                      <a:pt x="51868" y="16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3" name="Google Shape;5353;p58"/>
              <p:cNvSpPr/>
              <p:nvPr/>
            </p:nvSpPr>
            <p:spPr>
              <a:xfrm>
                <a:off x="5282233" y="3789534"/>
                <a:ext cx="1109434" cy="300687"/>
              </a:xfrm>
              <a:custGeom>
                <a:avLst/>
                <a:gdLst/>
                <a:ahLst/>
                <a:cxnLst/>
                <a:rect l="l" t="t" r="r" b="b"/>
                <a:pathLst>
                  <a:path w="38402" h="10408" extrusionOk="0">
                    <a:moveTo>
                      <a:pt x="2017" y="0"/>
                    </a:moveTo>
                    <a:lnTo>
                      <a:pt x="1291" y="6616"/>
                    </a:lnTo>
                    <a:cubicBezTo>
                      <a:pt x="1049" y="7906"/>
                      <a:pt x="565" y="9197"/>
                      <a:pt x="0" y="10407"/>
                    </a:cubicBezTo>
                    <a:lnTo>
                      <a:pt x="81" y="10246"/>
                    </a:lnTo>
                    <a:lnTo>
                      <a:pt x="38327" y="10246"/>
                    </a:lnTo>
                    <a:cubicBezTo>
                      <a:pt x="37794" y="9083"/>
                      <a:pt x="37342" y="7849"/>
                      <a:pt x="37111" y="6616"/>
                    </a:cubicBezTo>
                    <a:lnTo>
                      <a:pt x="36465" y="565"/>
                    </a:lnTo>
                    <a:cubicBezTo>
                      <a:pt x="32270" y="3066"/>
                      <a:pt x="27591" y="4679"/>
                      <a:pt x="22670" y="5244"/>
                    </a:cubicBezTo>
                    <a:cubicBezTo>
                      <a:pt x="21500" y="5345"/>
                      <a:pt x="20331" y="5395"/>
                      <a:pt x="19163" y="5395"/>
                    </a:cubicBezTo>
                    <a:cubicBezTo>
                      <a:pt x="15661" y="5395"/>
                      <a:pt x="12182" y="4942"/>
                      <a:pt x="8794" y="4034"/>
                    </a:cubicBezTo>
                    <a:cubicBezTo>
                      <a:pt x="6777" y="3631"/>
                      <a:pt x="4841" y="2905"/>
                      <a:pt x="2985" y="1936"/>
                    </a:cubicBezTo>
                    <a:cubicBezTo>
                      <a:pt x="2824" y="1856"/>
                      <a:pt x="2743" y="1694"/>
                      <a:pt x="2582" y="1533"/>
                    </a:cubicBezTo>
                    <a:cubicBezTo>
                      <a:pt x="2421" y="1372"/>
                      <a:pt x="2098" y="1049"/>
                      <a:pt x="1937" y="807"/>
                    </a:cubicBezTo>
                    <a:lnTo>
                      <a:pt x="2017" y="0"/>
                    </a:lnTo>
                    <a:close/>
                    <a:moveTo>
                      <a:pt x="38327" y="10246"/>
                    </a:moveTo>
                    <a:cubicBezTo>
                      <a:pt x="38352" y="10300"/>
                      <a:pt x="38377" y="10354"/>
                      <a:pt x="38402" y="10407"/>
                    </a:cubicBezTo>
                    <a:cubicBezTo>
                      <a:pt x="38402" y="10327"/>
                      <a:pt x="38402" y="10246"/>
                      <a:pt x="38402" y="10246"/>
                    </a:cubicBezTo>
                    <a:close/>
                  </a:path>
                </a:pathLst>
              </a:custGeom>
              <a:solidFill>
                <a:srgbClr val="A0A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4" name="Google Shape;5354;p58"/>
              <p:cNvSpPr/>
              <p:nvPr/>
            </p:nvSpPr>
            <p:spPr>
              <a:xfrm>
                <a:off x="6482526" y="4213697"/>
                <a:ext cx="9360" cy="9360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24" extrusionOk="0">
                    <a:moveTo>
                      <a:pt x="324" y="324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5" name="Google Shape;5355;p58"/>
              <p:cNvSpPr/>
              <p:nvPr/>
            </p:nvSpPr>
            <p:spPr>
              <a:xfrm>
                <a:off x="5184353" y="4213697"/>
                <a:ext cx="9331" cy="936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4" extrusionOk="0">
                    <a:moveTo>
                      <a:pt x="323" y="1"/>
                    </a:moveTo>
                    <a:lnTo>
                      <a:pt x="0" y="324"/>
                    </a:ln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6" name="Google Shape;5356;p58"/>
              <p:cNvSpPr/>
              <p:nvPr/>
            </p:nvSpPr>
            <p:spPr>
              <a:xfrm>
                <a:off x="5151708" y="4085512"/>
                <a:ext cx="1377475" cy="167851"/>
              </a:xfrm>
              <a:custGeom>
                <a:avLst/>
                <a:gdLst/>
                <a:ahLst/>
                <a:cxnLst/>
                <a:rect l="l" t="t" r="r" b="b"/>
                <a:pathLst>
                  <a:path w="47680" h="5810" extrusionOk="0">
                    <a:moveTo>
                      <a:pt x="4599" y="1"/>
                    </a:moveTo>
                    <a:lnTo>
                      <a:pt x="4518" y="162"/>
                    </a:lnTo>
                    <a:cubicBezTo>
                      <a:pt x="4276" y="646"/>
                      <a:pt x="3954" y="1130"/>
                      <a:pt x="3712" y="1614"/>
                    </a:cubicBezTo>
                    <a:cubicBezTo>
                      <a:pt x="3389" y="2179"/>
                      <a:pt x="2986" y="2663"/>
                      <a:pt x="2663" y="3067"/>
                    </a:cubicBezTo>
                    <a:lnTo>
                      <a:pt x="2502" y="3309"/>
                    </a:lnTo>
                    <a:cubicBezTo>
                      <a:pt x="2260" y="3631"/>
                      <a:pt x="1856" y="4035"/>
                      <a:pt x="1533" y="4438"/>
                    </a:cubicBezTo>
                    <a:lnTo>
                      <a:pt x="1211" y="4761"/>
                    </a:lnTo>
                    <a:cubicBezTo>
                      <a:pt x="888" y="5003"/>
                      <a:pt x="565" y="5325"/>
                      <a:pt x="162" y="5648"/>
                    </a:cubicBezTo>
                    <a:lnTo>
                      <a:pt x="1" y="5809"/>
                    </a:lnTo>
                    <a:lnTo>
                      <a:pt x="47679" y="5809"/>
                    </a:lnTo>
                    <a:lnTo>
                      <a:pt x="47437" y="5648"/>
                    </a:lnTo>
                    <a:cubicBezTo>
                      <a:pt x="47115" y="5325"/>
                      <a:pt x="46711" y="5003"/>
                      <a:pt x="46389" y="4761"/>
                    </a:cubicBezTo>
                    <a:lnTo>
                      <a:pt x="46066" y="4438"/>
                    </a:lnTo>
                    <a:cubicBezTo>
                      <a:pt x="45743" y="4035"/>
                      <a:pt x="45421" y="3631"/>
                      <a:pt x="45098" y="3228"/>
                    </a:cubicBezTo>
                    <a:lnTo>
                      <a:pt x="44937" y="3067"/>
                    </a:lnTo>
                    <a:cubicBezTo>
                      <a:pt x="44533" y="2663"/>
                      <a:pt x="44210" y="2098"/>
                      <a:pt x="43888" y="1614"/>
                    </a:cubicBezTo>
                    <a:cubicBezTo>
                      <a:pt x="43646" y="1130"/>
                      <a:pt x="43404" y="646"/>
                      <a:pt x="43081" y="162"/>
                    </a:cubicBezTo>
                    <a:cubicBezTo>
                      <a:pt x="43081" y="162"/>
                      <a:pt x="43081" y="82"/>
                      <a:pt x="43081" y="1"/>
                    </a:cubicBezTo>
                    <a:close/>
                  </a:path>
                </a:pathLst>
              </a:custGeom>
              <a:solidFill>
                <a:srgbClr val="A0A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7" name="Google Shape;5357;p58"/>
              <p:cNvSpPr/>
              <p:nvPr/>
            </p:nvSpPr>
            <p:spPr>
              <a:xfrm>
                <a:off x="5016531" y="4343477"/>
                <a:ext cx="1645401" cy="63096"/>
              </a:xfrm>
              <a:custGeom>
                <a:avLst/>
                <a:gdLst/>
                <a:ahLst/>
                <a:cxnLst/>
                <a:rect l="l" t="t" r="r" b="b"/>
                <a:pathLst>
                  <a:path w="56954" h="2184" extrusionOk="0">
                    <a:moveTo>
                      <a:pt x="404" y="0"/>
                    </a:moveTo>
                    <a:cubicBezTo>
                      <a:pt x="162" y="161"/>
                      <a:pt x="81" y="323"/>
                      <a:pt x="1" y="565"/>
                    </a:cubicBezTo>
                    <a:cubicBezTo>
                      <a:pt x="1" y="645"/>
                      <a:pt x="1" y="726"/>
                      <a:pt x="1" y="887"/>
                    </a:cubicBezTo>
                    <a:cubicBezTo>
                      <a:pt x="81" y="1614"/>
                      <a:pt x="727" y="2178"/>
                      <a:pt x="1533" y="2178"/>
                    </a:cubicBezTo>
                    <a:lnTo>
                      <a:pt x="55424" y="2178"/>
                    </a:lnTo>
                    <a:cubicBezTo>
                      <a:pt x="55465" y="2182"/>
                      <a:pt x="55506" y="2184"/>
                      <a:pt x="55546" y="2184"/>
                    </a:cubicBezTo>
                    <a:cubicBezTo>
                      <a:pt x="56370" y="2184"/>
                      <a:pt x="56953" y="1411"/>
                      <a:pt x="56876" y="565"/>
                    </a:cubicBezTo>
                    <a:cubicBezTo>
                      <a:pt x="56796" y="323"/>
                      <a:pt x="56634" y="161"/>
                      <a:pt x="56473" y="0"/>
                    </a:cubicBezTo>
                    <a:close/>
                  </a:path>
                </a:pathLst>
              </a:custGeom>
              <a:solidFill>
                <a:srgbClr val="818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8" name="Google Shape;5358;p58"/>
              <p:cNvSpPr/>
              <p:nvPr/>
            </p:nvSpPr>
            <p:spPr>
              <a:xfrm>
                <a:off x="5230953" y="785292"/>
                <a:ext cx="3022934" cy="3160162"/>
              </a:xfrm>
              <a:custGeom>
                <a:avLst/>
                <a:gdLst/>
                <a:ahLst/>
                <a:cxnLst/>
                <a:rect l="l" t="t" r="r" b="b"/>
                <a:pathLst>
                  <a:path w="104636" h="109386" extrusionOk="0">
                    <a:moveTo>
                      <a:pt x="103990" y="0"/>
                    </a:moveTo>
                    <a:lnTo>
                      <a:pt x="103264" y="726"/>
                    </a:lnTo>
                    <a:cubicBezTo>
                      <a:pt x="103506" y="1130"/>
                      <a:pt x="103668" y="1694"/>
                      <a:pt x="103668" y="2178"/>
                    </a:cubicBezTo>
                    <a:lnTo>
                      <a:pt x="103668" y="100036"/>
                    </a:lnTo>
                    <a:cubicBezTo>
                      <a:pt x="103668" y="101730"/>
                      <a:pt x="102296" y="103102"/>
                      <a:pt x="100602" y="103102"/>
                    </a:cubicBezTo>
                    <a:lnTo>
                      <a:pt x="969" y="103102"/>
                    </a:lnTo>
                    <a:lnTo>
                      <a:pt x="1" y="103989"/>
                    </a:lnTo>
                    <a:lnTo>
                      <a:pt x="3792" y="103989"/>
                    </a:lnTo>
                    <a:lnTo>
                      <a:pt x="3712" y="104796"/>
                    </a:lnTo>
                    <a:cubicBezTo>
                      <a:pt x="3873" y="105038"/>
                      <a:pt x="4115" y="105280"/>
                      <a:pt x="4357" y="105522"/>
                    </a:cubicBezTo>
                    <a:lnTo>
                      <a:pt x="4760" y="106006"/>
                    </a:lnTo>
                    <a:cubicBezTo>
                      <a:pt x="6616" y="106894"/>
                      <a:pt x="8552" y="107620"/>
                      <a:pt x="10569" y="108104"/>
                    </a:cubicBezTo>
                    <a:cubicBezTo>
                      <a:pt x="13943" y="108947"/>
                      <a:pt x="17407" y="109386"/>
                      <a:pt x="20893" y="109386"/>
                    </a:cubicBezTo>
                    <a:cubicBezTo>
                      <a:pt x="22076" y="109386"/>
                      <a:pt x="23260" y="109335"/>
                      <a:pt x="24445" y="109233"/>
                    </a:cubicBezTo>
                    <a:cubicBezTo>
                      <a:pt x="29366" y="108668"/>
                      <a:pt x="34045" y="107136"/>
                      <a:pt x="38321" y="104635"/>
                    </a:cubicBezTo>
                    <a:lnTo>
                      <a:pt x="38240" y="103989"/>
                    </a:lnTo>
                    <a:lnTo>
                      <a:pt x="100602" y="103989"/>
                    </a:lnTo>
                    <a:cubicBezTo>
                      <a:pt x="102780" y="103989"/>
                      <a:pt x="104636" y="102214"/>
                      <a:pt x="104636" y="99956"/>
                    </a:cubicBezTo>
                    <a:lnTo>
                      <a:pt x="104636" y="2178"/>
                    </a:lnTo>
                    <a:cubicBezTo>
                      <a:pt x="104636" y="1372"/>
                      <a:pt x="104394" y="646"/>
                      <a:pt x="103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A0A0"/>
                  </a:gs>
                  <a:gs pos="12000">
                    <a:srgbClr val="919192"/>
                  </a:gs>
                  <a:gs pos="100000">
                    <a:srgbClr val="818284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9" name="Google Shape;5359;p58"/>
              <p:cNvSpPr/>
              <p:nvPr/>
            </p:nvSpPr>
            <p:spPr>
              <a:xfrm>
                <a:off x="5258919" y="803926"/>
                <a:ext cx="2967003" cy="2959983"/>
              </a:xfrm>
              <a:custGeom>
                <a:avLst/>
                <a:gdLst/>
                <a:ahLst/>
                <a:cxnLst/>
                <a:rect l="l" t="t" r="r" b="b"/>
                <a:pathLst>
                  <a:path w="102700" h="102457" extrusionOk="0">
                    <a:moveTo>
                      <a:pt x="102377" y="1"/>
                    </a:moveTo>
                    <a:lnTo>
                      <a:pt x="98101" y="4276"/>
                    </a:lnTo>
                    <a:lnTo>
                      <a:pt x="98101" y="97858"/>
                    </a:lnTo>
                    <a:lnTo>
                      <a:pt x="4519" y="97858"/>
                    </a:lnTo>
                    <a:lnTo>
                      <a:pt x="1" y="102457"/>
                    </a:lnTo>
                    <a:lnTo>
                      <a:pt x="99634" y="102457"/>
                    </a:lnTo>
                    <a:cubicBezTo>
                      <a:pt x="101328" y="102457"/>
                      <a:pt x="102700" y="101005"/>
                      <a:pt x="102700" y="99311"/>
                    </a:cubicBezTo>
                    <a:lnTo>
                      <a:pt x="102700" y="1533"/>
                    </a:lnTo>
                    <a:cubicBezTo>
                      <a:pt x="102700" y="969"/>
                      <a:pt x="102619" y="485"/>
                      <a:pt x="1023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0" name="Google Shape;5360;p58"/>
              <p:cNvSpPr/>
              <p:nvPr/>
            </p:nvSpPr>
            <p:spPr>
              <a:xfrm>
                <a:off x="3422350" y="731675"/>
                <a:ext cx="4812901" cy="3057819"/>
              </a:xfrm>
              <a:custGeom>
                <a:avLst/>
                <a:gdLst/>
                <a:ahLst/>
                <a:cxnLst/>
                <a:rect l="l" t="t" r="r" b="b"/>
                <a:pathLst>
                  <a:path w="166594" h="105926" extrusionOk="0">
                    <a:moveTo>
                      <a:pt x="4034" y="1"/>
                    </a:moveTo>
                    <a:cubicBezTo>
                      <a:pt x="1775" y="1"/>
                      <a:pt x="0" y="1856"/>
                      <a:pt x="0" y="4034"/>
                    </a:cubicBezTo>
                    <a:lnTo>
                      <a:pt x="0" y="101892"/>
                    </a:lnTo>
                    <a:cubicBezTo>
                      <a:pt x="0" y="104070"/>
                      <a:pt x="1775" y="105926"/>
                      <a:pt x="4034" y="105926"/>
                    </a:cubicBezTo>
                    <a:lnTo>
                      <a:pt x="62604" y="105926"/>
                    </a:lnTo>
                    <a:lnTo>
                      <a:pt x="63491" y="105039"/>
                    </a:lnTo>
                    <a:lnTo>
                      <a:pt x="4034" y="104958"/>
                    </a:lnTo>
                    <a:cubicBezTo>
                      <a:pt x="2340" y="104958"/>
                      <a:pt x="968" y="103506"/>
                      <a:pt x="968" y="101812"/>
                    </a:cubicBezTo>
                    <a:lnTo>
                      <a:pt x="968" y="4034"/>
                    </a:lnTo>
                    <a:cubicBezTo>
                      <a:pt x="968" y="2340"/>
                      <a:pt x="2340" y="969"/>
                      <a:pt x="4034" y="969"/>
                    </a:cubicBezTo>
                    <a:lnTo>
                      <a:pt x="163205" y="969"/>
                    </a:lnTo>
                    <a:cubicBezTo>
                      <a:pt x="164334" y="969"/>
                      <a:pt x="165383" y="1534"/>
                      <a:pt x="165867" y="2582"/>
                    </a:cubicBezTo>
                    <a:lnTo>
                      <a:pt x="166593" y="1856"/>
                    </a:lnTo>
                    <a:cubicBezTo>
                      <a:pt x="165787" y="727"/>
                      <a:pt x="164577" y="1"/>
                      <a:pt x="163205" y="1"/>
                    </a:cubicBez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1" name="Google Shape;5361;p58"/>
              <p:cNvSpPr/>
              <p:nvPr/>
            </p:nvSpPr>
            <p:spPr>
              <a:xfrm>
                <a:off x="8071400" y="760800"/>
                <a:ext cx="153000" cy="1530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2" name="Google Shape;5362;p58"/>
              <p:cNvSpPr/>
              <p:nvPr/>
            </p:nvSpPr>
            <p:spPr>
              <a:xfrm>
                <a:off x="3447978" y="759551"/>
                <a:ext cx="4766301" cy="3004358"/>
              </a:xfrm>
              <a:custGeom>
                <a:avLst/>
                <a:gdLst/>
                <a:ahLst/>
                <a:cxnLst/>
                <a:rect l="l" t="t" r="r" b="b"/>
                <a:pathLst>
                  <a:path w="164981" h="103993" extrusionOk="0">
                    <a:moveTo>
                      <a:pt x="82691" y="1273"/>
                    </a:moveTo>
                    <a:cubicBezTo>
                      <a:pt x="83178" y="1273"/>
                      <a:pt x="83660" y="1635"/>
                      <a:pt x="83660" y="2182"/>
                    </a:cubicBezTo>
                    <a:cubicBezTo>
                      <a:pt x="83660" y="2666"/>
                      <a:pt x="83257" y="3150"/>
                      <a:pt x="82692" y="3150"/>
                    </a:cubicBezTo>
                    <a:cubicBezTo>
                      <a:pt x="81885" y="3069"/>
                      <a:pt x="81482" y="2101"/>
                      <a:pt x="82047" y="1537"/>
                    </a:cubicBezTo>
                    <a:cubicBezTo>
                      <a:pt x="82228" y="1355"/>
                      <a:pt x="82460" y="1273"/>
                      <a:pt x="82691" y="1273"/>
                    </a:cubicBezTo>
                    <a:close/>
                    <a:moveTo>
                      <a:pt x="3012" y="1"/>
                    </a:moveTo>
                    <a:cubicBezTo>
                      <a:pt x="1376" y="1"/>
                      <a:pt x="0" y="1420"/>
                      <a:pt x="0" y="3069"/>
                    </a:cubicBezTo>
                    <a:lnTo>
                      <a:pt x="0" y="100927"/>
                    </a:lnTo>
                    <a:cubicBezTo>
                      <a:pt x="81" y="102621"/>
                      <a:pt x="1453" y="103993"/>
                      <a:pt x="3147" y="103993"/>
                    </a:cubicBezTo>
                    <a:lnTo>
                      <a:pt x="62685" y="103993"/>
                    </a:lnTo>
                    <a:lnTo>
                      <a:pt x="67203" y="99394"/>
                    </a:lnTo>
                    <a:lnTo>
                      <a:pt x="4599" y="99394"/>
                    </a:lnTo>
                    <a:lnTo>
                      <a:pt x="4599" y="4602"/>
                    </a:lnTo>
                    <a:lnTo>
                      <a:pt x="160785" y="4602"/>
                    </a:lnTo>
                    <a:lnTo>
                      <a:pt x="160785" y="5812"/>
                    </a:lnTo>
                    <a:lnTo>
                      <a:pt x="164980" y="1617"/>
                    </a:lnTo>
                    <a:cubicBezTo>
                      <a:pt x="164496" y="649"/>
                      <a:pt x="163447" y="4"/>
                      <a:pt x="162318" y="4"/>
                    </a:cubicBezTo>
                    <a:lnTo>
                      <a:pt x="3147" y="4"/>
                    </a:lnTo>
                    <a:cubicBezTo>
                      <a:pt x="3102" y="2"/>
                      <a:pt x="3057" y="1"/>
                      <a:pt x="3012" y="1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3" name="Google Shape;5363;p58"/>
              <p:cNvSpPr/>
              <p:nvPr/>
            </p:nvSpPr>
            <p:spPr>
              <a:xfrm>
                <a:off x="5801964" y="796934"/>
                <a:ext cx="62980" cy="5191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797" extrusionOk="0">
                    <a:moveTo>
                      <a:pt x="1256" y="171"/>
                    </a:moveTo>
                    <a:cubicBezTo>
                      <a:pt x="1614" y="171"/>
                      <a:pt x="1937" y="458"/>
                      <a:pt x="1937" y="888"/>
                    </a:cubicBezTo>
                    <a:cubicBezTo>
                      <a:pt x="1937" y="1291"/>
                      <a:pt x="1614" y="1614"/>
                      <a:pt x="1211" y="1614"/>
                    </a:cubicBezTo>
                    <a:cubicBezTo>
                      <a:pt x="566" y="1614"/>
                      <a:pt x="324" y="807"/>
                      <a:pt x="727" y="404"/>
                    </a:cubicBezTo>
                    <a:cubicBezTo>
                      <a:pt x="888" y="243"/>
                      <a:pt x="1077" y="171"/>
                      <a:pt x="1256" y="171"/>
                    </a:cubicBezTo>
                    <a:close/>
                    <a:moveTo>
                      <a:pt x="1211" y="1"/>
                    </a:moveTo>
                    <a:cubicBezTo>
                      <a:pt x="404" y="1"/>
                      <a:pt x="1" y="969"/>
                      <a:pt x="566" y="1533"/>
                    </a:cubicBezTo>
                    <a:cubicBezTo>
                      <a:pt x="747" y="1715"/>
                      <a:pt x="979" y="1797"/>
                      <a:pt x="1210" y="1797"/>
                    </a:cubicBezTo>
                    <a:cubicBezTo>
                      <a:pt x="1697" y="1797"/>
                      <a:pt x="2179" y="1435"/>
                      <a:pt x="2179" y="888"/>
                    </a:cubicBezTo>
                    <a:cubicBezTo>
                      <a:pt x="2179" y="404"/>
                      <a:pt x="1776" y="1"/>
                      <a:pt x="12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4" name="Google Shape;5364;p58"/>
              <p:cNvSpPr/>
              <p:nvPr/>
            </p:nvSpPr>
            <p:spPr>
              <a:xfrm>
                <a:off x="5818287" y="801615"/>
                <a:ext cx="39666" cy="41977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453" extrusionOk="0">
                    <a:moveTo>
                      <a:pt x="646" y="0"/>
                    </a:moveTo>
                    <a:cubicBezTo>
                      <a:pt x="243" y="0"/>
                      <a:pt x="1" y="323"/>
                      <a:pt x="1" y="726"/>
                    </a:cubicBezTo>
                    <a:cubicBezTo>
                      <a:pt x="1" y="1129"/>
                      <a:pt x="243" y="1452"/>
                      <a:pt x="646" y="1452"/>
                    </a:cubicBezTo>
                    <a:cubicBezTo>
                      <a:pt x="1049" y="1452"/>
                      <a:pt x="1372" y="1129"/>
                      <a:pt x="1372" y="726"/>
                    </a:cubicBezTo>
                    <a:cubicBezTo>
                      <a:pt x="1372" y="323"/>
                      <a:pt x="1049" y="0"/>
                      <a:pt x="646" y="0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5" name="Google Shape;5365;p58"/>
              <p:cNvSpPr/>
              <p:nvPr/>
            </p:nvSpPr>
            <p:spPr>
              <a:xfrm>
                <a:off x="5338300" y="3789525"/>
                <a:ext cx="1000500" cy="185400"/>
              </a:xfrm>
              <a:prstGeom prst="rect">
                <a:avLst/>
              </a:prstGeom>
              <a:gradFill>
                <a:gsLst>
                  <a:gs pos="0">
                    <a:srgbClr val="A0A0A0"/>
                  </a:gs>
                  <a:gs pos="36000">
                    <a:srgbClr val="919192"/>
                  </a:gs>
                  <a:gs pos="100000">
                    <a:srgbClr val="818284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" name="Rettangolo 1">
            <a:extLst>
              <a:ext uri="{FF2B5EF4-FFF2-40B4-BE49-F238E27FC236}">
                <a16:creationId xmlns:a16="http://schemas.microsoft.com/office/drawing/2014/main" id="{71881769-8E21-408D-B506-2924B8C2AAAA}"/>
              </a:ext>
            </a:extLst>
          </p:cNvPr>
          <p:cNvSpPr/>
          <p:nvPr/>
        </p:nvSpPr>
        <p:spPr>
          <a:xfrm>
            <a:off x="552436" y="1335788"/>
            <a:ext cx="3372802" cy="20285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C48ED382-632C-4F84-8726-316D9850E3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96"/>
          <a:stretch/>
        </p:blipFill>
        <p:spPr>
          <a:xfrm>
            <a:off x="552436" y="1339883"/>
            <a:ext cx="3372802" cy="20244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busines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278</Words>
  <Application>Microsoft Office PowerPoint</Application>
  <PresentationFormat>Presentazione su schermo (16:9)</PresentationFormat>
  <Paragraphs>56</Paragraphs>
  <Slides>8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Roboto Medium</vt:lpstr>
      <vt:lpstr>Arial</vt:lpstr>
      <vt:lpstr>roboto</vt:lpstr>
      <vt:lpstr>Simple business</vt:lpstr>
      <vt:lpstr>UniDesk</vt:lpstr>
      <vt:lpstr>Principali strumenti utilizzati</vt:lpstr>
      <vt:lpstr>Timeline del progetto</vt:lpstr>
      <vt:lpstr>Presentazione standard di PowerPoint</vt:lpstr>
      <vt:lpstr>Ciclo di vita di un ticket</vt:lpstr>
      <vt:lpstr>Charts.js</vt:lpstr>
      <vt:lpstr>Capire le varie funzionalità possibili per ogni tipologia di utente</vt:lpstr>
      <vt:lpstr>Demo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Unidesk</dc:title>
  <dc:creator>asus</dc:creator>
  <cp:lastModifiedBy>FEDY HAJ ALI</cp:lastModifiedBy>
  <cp:revision>4</cp:revision>
  <dcterms:modified xsi:type="dcterms:W3CDTF">2021-10-06T09:46:35Z</dcterms:modified>
</cp:coreProperties>
</file>